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0"/>
  </p:notesMasterIdLst>
  <p:sldIdLst>
    <p:sldId id="257" r:id="rId2"/>
    <p:sldId id="398" r:id="rId3"/>
    <p:sldId id="258" r:id="rId4"/>
    <p:sldId id="259" r:id="rId5"/>
    <p:sldId id="262" r:id="rId6"/>
    <p:sldId id="263" r:id="rId7"/>
    <p:sldId id="272" r:id="rId8"/>
    <p:sldId id="273" r:id="rId9"/>
    <p:sldId id="264" r:id="rId10"/>
    <p:sldId id="424" r:id="rId11"/>
    <p:sldId id="265" r:id="rId12"/>
    <p:sldId id="428" r:id="rId13"/>
    <p:sldId id="260" r:id="rId14"/>
    <p:sldId id="261" r:id="rId15"/>
    <p:sldId id="268" r:id="rId16"/>
    <p:sldId id="269" r:id="rId17"/>
    <p:sldId id="270" r:id="rId18"/>
    <p:sldId id="271" r:id="rId19"/>
    <p:sldId id="436" r:id="rId20"/>
    <p:sldId id="275" r:id="rId21"/>
    <p:sldId id="393" r:id="rId22"/>
    <p:sldId id="394" r:id="rId23"/>
    <p:sldId id="395" r:id="rId24"/>
    <p:sldId id="276" r:id="rId25"/>
    <p:sldId id="277" r:id="rId26"/>
    <p:sldId id="278" r:id="rId27"/>
    <p:sldId id="396" r:id="rId28"/>
    <p:sldId id="279" r:id="rId29"/>
    <p:sldId id="280" r:id="rId30"/>
    <p:sldId id="281" r:id="rId31"/>
    <p:sldId id="397" r:id="rId32"/>
    <p:sldId id="282" r:id="rId33"/>
    <p:sldId id="283" r:id="rId34"/>
    <p:sldId id="284" r:id="rId35"/>
    <p:sldId id="406" r:id="rId36"/>
    <p:sldId id="319" r:id="rId37"/>
    <p:sldId id="407" r:id="rId38"/>
    <p:sldId id="295" r:id="rId39"/>
    <p:sldId id="296" r:id="rId40"/>
    <p:sldId id="297" r:id="rId41"/>
    <p:sldId id="298" r:id="rId42"/>
    <p:sldId id="418" r:id="rId43"/>
    <p:sldId id="429" r:id="rId44"/>
    <p:sldId id="430" r:id="rId45"/>
    <p:sldId id="431" r:id="rId46"/>
    <p:sldId id="432" r:id="rId47"/>
    <p:sldId id="435" r:id="rId48"/>
    <p:sldId id="285" r:id="rId49"/>
    <p:sldId id="334" r:id="rId50"/>
    <p:sldId id="335" r:id="rId51"/>
    <p:sldId id="336" r:id="rId52"/>
    <p:sldId id="413" r:id="rId53"/>
    <p:sldId id="401" r:id="rId54"/>
    <p:sldId id="402" r:id="rId55"/>
    <p:sldId id="403" r:id="rId56"/>
    <p:sldId id="404" r:id="rId57"/>
    <p:sldId id="405" r:id="rId58"/>
    <p:sldId id="412" r:id="rId59"/>
    <p:sldId id="420" r:id="rId60"/>
    <p:sldId id="421" r:id="rId61"/>
    <p:sldId id="422" r:id="rId62"/>
    <p:sldId id="423" r:id="rId63"/>
    <p:sldId id="415" r:id="rId64"/>
    <p:sldId id="331" r:id="rId65"/>
    <p:sldId id="333" r:id="rId66"/>
    <p:sldId id="332" r:id="rId67"/>
    <p:sldId id="391" r:id="rId68"/>
    <p:sldId id="349" r:id="rId69"/>
    <p:sldId id="437" r:id="rId70"/>
    <p:sldId id="438" r:id="rId71"/>
    <p:sldId id="346" r:id="rId72"/>
    <p:sldId id="425" r:id="rId73"/>
    <p:sldId id="427" r:id="rId74"/>
    <p:sldId id="449" r:id="rId75"/>
    <p:sldId id="446" r:id="rId76"/>
    <p:sldId id="447" r:id="rId77"/>
    <p:sldId id="386" r:id="rId78"/>
    <p:sldId id="387" r:id="rId79"/>
    <p:sldId id="341" r:id="rId80"/>
    <p:sldId id="342" r:id="rId81"/>
    <p:sldId id="343" r:id="rId82"/>
    <p:sldId id="347" r:id="rId83"/>
    <p:sldId id="348" r:id="rId84"/>
    <p:sldId id="350" r:id="rId85"/>
    <p:sldId id="351" r:id="rId86"/>
    <p:sldId id="352" r:id="rId87"/>
    <p:sldId id="388" r:id="rId88"/>
    <p:sldId id="353" r:id="rId89"/>
    <p:sldId id="354" r:id="rId90"/>
    <p:sldId id="439" r:id="rId91"/>
    <p:sldId id="442" r:id="rId92"/>
    <p:sldId id="440" r:id="rId93"/>
    <p:sldId id="441" r:id="rId94"/>
    <p:sldId id="445" r:id="rId95"/>
    <p:sldId id="355" r:id="rId96"/>
    <p:sldId id="356" r:id="rId97"/>
    <p:sldId id="357" r:id="rId98"/>
    <p:sldId id="358" r:id="rId99"/>
    <p:sldId id="359" r:id="rId100"/>
    <p:sldId id="389" r:id="rId101"/>
    <p:sldId id="390" r:id="rId102"/>
    <p:sldId id="360" r:id="rId103"/>
    <p:sldId id="361" r:id="rId104"/>
    <p:sldId id="374" r:id="rId105"/>
    <p:sldId id="375" r:id="rId106"/>
    <p:sldId id="377" r:id="rId107"/>
    <p:sldId id="378" r:id="rId108"/>
    <p:sldId id="379" r:id="rId109"/>
    <p:sldId id="380" r:id="rId110"/>
    <p:sldId id="381" r:id="rId111"/>
    <p:sldId id="382" r:id="rId112"/>
    <p:sldId id="383" r:id="rId113"/>
    <p:sldId id="384" r:id="rId114"/>
    <p:sldId id="443" r:id="rId115"/>
    <p:sldId id="444" r:id="rId116"/>
    <p:sldId id="385" r:id="rId117"/>
    <p:sldId id="362" r:id="rId118"/>
    <p:sldId id="372" r:id="rId119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66"/>
    <a:srgbClr val="FFFF66"/>
    <a:srgbClr val="FFFFCC"/>
    <a:srgbClr val="99FF99"/>
    <a:srgbClr val="66FF99"/>
    <a:srgbClr val="FF3399"/>
    <a:srgbClr val="FF9999"/>
    <a:srgbClr val="6633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34" autoAdjust="0"/>
    <p:restoredTop sz="96026" autoAdjust="0"/>
  </p:normalViewPr>
  <p:slideViewPr>
    <p:cSldViewPr>
      <p:cViewPr>
        <p:scale>
          <a:sx n="70" d="100"/>
          <a:sy n="70" d="100"/>
        </p:scale>
        <p:origin x="-59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2D15B0-2EE0-4D19-B7B7-314B95E7C0A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1EFEE-E41E-455C-85F2-852F3D151A7D}" type="slidenum">
              <a:rPr lang="en-US" smtClean="0"/>
              <a:pPr/>
              <a:t>8</a:t>
            </a:fld>
            <a:endParaRPr lang="th-TH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6952B-5A75-4097-82A1-F55FF361FAFE}" type="slidenum">
              <a:rPr lang="en-US" smtClean="0"/>
              <a:pPr/>
              <a:t>113</a:t>
            </a:fld>
            <a:endParaRPr lang="th-TH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AD106-3455-4524-ADA7-C620C2867CF3}" type="slidenum">
              <a:rPr lang="en-US" smtClean="0"/>
              <a:pPr/>
              <a:t>116</a:t>
            </a:fld>
            <a:endParaRPr lang="th-TH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9AA49B-8309-49D8-979F-895401084EA3}" type="slidenum">
              <a:rPr lang="en-US" smtClean="0"/>
              <a:pPr/>
              <a:t>21</a:t>
            </a:fld>
            <a:endParaRPr lang="th-TH" smtClean="0"/>
          </a:p>
        </p:txBody>
      </p:sp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68085C8-7626-4514-B3BA-0BF0E51A60FC}" type="slidenum">
              <a:rPr lang="en-US" sz="1200">
                <a:latin typeface="+mn-lt"/>
                <a:cs typeface="Cordia New" pitchFamily="34" charset="-34"/>
              </a:rPr>
              <a:pPr algn="r">
                <a:defRPr/>
              </a:pPr>
              <a:t>21</a:t>
            </a:fld>
            <a:endParaRPr lang="th-TH" sz="1200">
              <a:latin typeface="+mn-lt"/>
              <a:cs typeface="+mn-cs"/>
            </a:endParaRPr>
          </a:p>
        </p:txBody>
      </p:sp>
      <p:sp>
        <p:nvSpPr>
          <p:cNvPr id="140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20B1F-7846-4324-9915-E52E1F00258C}" type="slidenum">
              <a:rPr lang="en-US" smtClean="0"/>
              <a:pPr/>
              <a:t>22</a:t>
            </a:fld>
            <a:endParaRPr lang="th-TH" smtClean="0"/>
          </a:p>
        </p:txBody>
      </p:sp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A313766-142F-4D6F-B61A-58F9CE1B87C7}" type="slidenum">
              <a:rPr lang="en-US" sz="1200">
                <a:latin typeface="+mn-lt"/>
                <a:cs typeface="Cordia New" pitchFamily="34" charset="-34"/>
              </a:rPr>
              <a:pPr algn="r">
                <a:defRPr/>
              </a:pPr>
              <a:t>22</a:t>
            </a:fld>
            <a:endParaRPr lang="th-TH" sz="1200">
              <a:latin typeface="+mn-lt"/>
              <a:cs typeface="+mn-cs"/>
            </a:endParaRPr>
          </a:p>
        </p:txBody>
      </p:sp>
      <p:sp>
        <p:nvSpPr>
          <p:cNvPr id="141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0FC851-0A02-459C-838B-82F4C3E0E3FA}" type="slidenum">
              <a:rPr lang="en-US" smtClean="0"/>
              <a:pPr/>
              <a:t>23</a:t>
            </a:fld>
            <a:endParaRPr lang="th-TH" smtClean="0"/>
          </a:p>
        </p:txBody>
      </p:sp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5A0FE14-1438-4945-A5E3-DBFEE4AB1785}" type="slidenum">
              <a:rPr lang="en-US" sz="1200">
                <a:latin typeface="+mn-lt"/>
                <a:cs typeface="Cordia New" pitchFamily="34" charset="-34"/>
              </a:rPr>
              <a:pPr algn="r">
                <a:defRPr/>
              </a:pPr>
              <a:t>23</a:t>
            </a:fld>
            <a:endParaRPr lang="th-TH" sz="1200">
              <a:latin typeface="+mn-lt"/>
              <a:cs typeface="+mn-cs"/>
            </a:endParaRPr>
          </a:p>
        </p:txBody>
      </p:sp>
      <p:sp>
        <p:nvSpPr>
          <p:cNvPr id="142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3BA49-C95C-48AD-A3CD-6CBDAAF25253}" type="slidenum">
              <a:rPr lang="en-US" smtClean="0"/>
              <a:pPr/>
              <a:t>27</a:t>
            </a:fld>
            <a:endParaRPr lang="th-TH" smtClean="0"/>
          </a:p>
        </p:txBody>
      </p:sp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ED80C5F-CA50-4A67-9543-33195FAF8E24}" type="slidenum">
              <a:rPr lang="en-US" sz="1200">
                <a:latin typeface="+mn-lt"/>
                <a:cs typeface="Cordia New" pitchFamily="34" charset="-34"/>
              </a:rPr>
              <a:pPr algn="r">
                <a:defRPr/>
              </a:pPr>
              <a:t>27</a:t>
            </a:fld>
            <a:endParaRPr lang="th-TH" sz="1200">
              <a:latin typeface="+mn-lt"/>
              <a:cs typeface="+mn-cs"/>
            </a:endParaRPr>
          </a:p>
        </p:txBody>
      </p:sp>
      <p:sp>
        <p:nvSpPr>
          <p:cNvPr id="143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6AE53-4C42-46FD-80FC-DF3414C07347}" type="slidenum">
              <a:rPr lang="en-US" smtClean="0"/>
              <a:pPr/>
              <a:t>31</a:t>
            </a:fld>
            <a:endParaRPr lang="th-TH" smtClean="0"/>
          </a:p>
        </p:txBody>
      </p:sp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3D7C260-3093-4C3C-BFC8-6E6AA2B3E05D}" type="slidenum">
              <a:rPr lang="en-US" sz="1200">
                <a:latin typeface="+mn-lt"/>
                <a:cs typeface="Cordia New" pitchFamily="34" charset="-34"/>
              </a:rPr>
              <a:pPr algn="r">
                <a:defRPr/>
              </a:pPr>
              <a:t>31</a:t>
            </a:fld>
            <a:endParaRPr lang="th-TH" sz="1200">
              <a:latin typeface="+mn-lt"/>
              <a:cs typeface="+mn-cs"/>
            </a:endParaRPr>
          </a:p>
        </p:txBody>
      </p:sp>
      <p:sp>
        <p:nvSpPr>
          <p:cNvPr id="144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25F30-3B9A-40F8-B423-44E5344CAEFE}" type="slidenum">
              <a:rPr lang="en-US" smtClean="0"/>
              <a:pPr/>
              <a:t>65</a:t>
            </a:fld>
            <a:endParaRPr lang="th-TH" smtClean="0"/>
          </a:p>
        </p:txBody>
      </p:sp>
      <p:sp>
        <p:nvSpPr>
          <p:cNvPr id="146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2933BC-66CF-450C-81A5-6D2B25AB67C3}" type="slidenum">
              <a:rPr lang="en-US" sz="1200"/>
              <a:pPr algn="r"/>
              <a:t>65</a:t>
            </a:fld>
            <a:endParaRPr lang="en-US" sz="1200"/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75175" cy="3430587"/>
          </a:xfrm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</p:spPr>
        <p:txBody>
          <a:bodyPr/>
          <a:lstStyle/>
          <a:p>
            <a:pPr eaLnBrk="1" hangingPunct="1"/>
            <a:endParaRPr lang="th-TH" smtClean="0">
              <a:cs typeface="Cordia New" pitchFamily="34" charset="-3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2D15B0-2EE0-4D19-B7B7-314B95E7C0A7}" type="slidenum">
              <a:rPr lang="en-US" smtClean="0"/>
              <a:pPr>
                <a:defRPr/>
              </a:pPr>
              <a:t>111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E4C832-7E72-4C33-8605-245C5DEB1EDE}" type="slidenum">
              <a:rPr lang="en-US" smtClean="0"/>
              <a:pPr/>
              <a:t>112</a:t>
            </a:fld>
            <a:endParaRPr lang="th-TH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EF19E-C3EA-44E6-916B-66182359449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6D12-3A25-4E99-9009-27B4527FA47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32B33-ED61-418F-AC02-F6D354F3B29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B6A5A-78AC-43CE-9BA8-C6791430186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925CA-E933-4C5E-9120-A79DE5BBCF7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BF95F-9443-445F-9762-7EC719A617E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0104-17F5-400C-9F1F-EA2B33D81E9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BB16-7E6C-4E3E-B3B1-15FBBA18513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63097-2598-4F15-8EAA-A4D2CC9AB54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B1E30-2006-4D52-BD09-3F17DEE77AE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12B46-DA75-4A99-8CFC-BC0620FDC78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949F74-D3DF-4962-9D88-98612906D45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-32" y="923868"/>
            <a:ext cx="907262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แนวคิดและ</a:t>
            </a:r>
            <a:r>
              <a:rPr lang="th-TH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วิธีการ </a:t>
            </a:r>
            <a:r>
              <a:rPr lang="th-TH" sz="4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</a:t>
            </a:r>
            <a:r>
              <a:rPr lang="th-TH" sz="4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 </a:t>
            </a:r>
            <a:r>
              <a:rPr lang="th-TH" sz="4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                                                    </a:t>
            </a:r>
            <a:r>
              <a:rPr lang="th-TH" sz="4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การออกแบบหน่วย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การเรียนรู้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และ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การประเมินผล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ใน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ชั้น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เรียน</a:t>
            </a:r>
            <a:r>
              <a:rPr lang="th-TH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</a:rPr>
              <a:t>               </a:t>
            </a:r>
            <a:r>
              <a:rPr lang="th-TH" sz="32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หลักสูตร</a:t>
            </a:r>
            <a:r>
              <a:rPr lang="th-TH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สถานศึกษาตามหลักสูตรแกนกลาง ๒๕๕๑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ush Script MT" pitchFamily="66" charset="0"/>
              </a:rPr>
              <a:t>Rethinking Classroom  Assessment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ush Script MT" pitchFamily="66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929190" y="4000504"/>
            <a:ext cx="367667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r">
              <a:spcBef>
                <a:spcPct val="50000"/>
              </a:spcBef>
            </a:pPr>
            <a:r>
              <a:rPr lang="th-TH" sz="3500" b="1" dirty="0">
                <a:solidFill>
                  <a:srgbClr val="FFFF66"/>
                </a:solidFill>
              </a:rPr>
              <a:t>    </a:t>
            </a:r>
            <a:r>
              <a:rPr lang="th-TH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ไตรรงค์ เจนการ</a:t>
            </a:r>
            <a:r>
              <a:rPr lang="th-TH" sz="35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th-TH" sz="3500" b="1" dirty="0">
                <a:solidFill>
                  <a:srgbClr val="FFFF66"/>
                </a:solidFill>
              </a:rPr>
              <a:t>                                              </a:t>
            </a:r>
            <a:r>
              <a:rPr lang="th-TH" sz="3200" b="1" dirty="0">
                <a:solidFill>
                  <a:srgbClr val="FFFF66"/>
                </a:solidFill>
              </a:rPr>
              <a:t>081-7058686</a:t>
            </a:r>
            <a:r>
              <a:rPr lang="th-TH" sz="2400" b="1" dirty="0">
                <a:solidFill>
                  <a:srgbClr val="FFFF66"/>
                </a:solidFill>
                <a:latin typeface="Times New Roman" pitchFamily="18" charset="0"/>
              </a:rPr>
              <a:t>               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6406242"/>
            <a:ext cx="9144000" cy="5232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ใช้กับโรงเรียนในพื้นที่โครงการพัฒนาดอยตุง จังหวัดเชียงราย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0" y="5929331"/>
            <a:ext cx="9144000" cy="50006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กลุ่มส่งเสริม สนับสนุนสถานศึกษา </a:t>
            </a:r>
            <a:r>
              <a:rPr lang="th-TH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ครูผู้สอนให้มี</a:t>
            </a:r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ความเข้มแข็งทางวิชาการ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498975" y="5013325"/>
            <a:ext cx="461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Angsana New" pitchFamily="18" charset="-34"/>
              </a:rPr>
              <a:t>pootrairong@windowslive.com</a:t>
            </a:r>
            <a:endParaRPr lang="th-TH" sz="36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>
                <a:alpha val="76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14547" y="357166"/>
            <a:ext cx="5214974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Evaluation</a:t>
            </a:r>
            <a:endParaRPr lang="th-TH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00100" y="1643050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h-TH" sz="4800" b="1" dirty="0" smtClean="0"/>
              <a:t>  เป็นการ</a:t>
            </a:r>
            <a:r>
              <a:rPr lang="th-TH" sz="4800" b="1" u="sng" dirty="0" smtClean="0">
                <a:solidFill>
                  <a:srgbClr val="C00000"/>
                </a:solidFill>
              </a:rPr>
              <a:t>พิจารณาตัดสินใจ</a:t>
            </a:r>
            <a:r>
              <a:rPr lang="th-TH" sz="4800" b="1" dirty="0" smtClean="0"/>
              <a:t>บนฐานข้อมูลสารสนเทศที่ได้เก็บรวบรวมมา</a:t>
            </a:r>
          </a:p>
          <a:p>
            <a:pPr>
              <a:buFont typeface="Arial" pitchFamily="34" charset="0"/>
              <a:buChar char="•"/>
            </a:pPr>
            <a:endParaRPr lang="th-TH" sz="4800" b="1" dirty="0" smtClean="0"/>
          </a:p>
          <a:p>
            <a:pPr>
              <a:buFont typeface="Arial" pitchFamily="34" charset="0"/>
              <a:buChar char="•"/>
            </a:pPr>
            <a:r>
              <a:rPr lang="th-TH" sz="4800" b="1" dirty="0" smtClean="0"/>
              <a:t> </a:t>
            </a:r>
            <a:r>
              <a:rPr lang="th-TH" sz="4800" b="1" u="sng" dirty="0" smtClean="0">
                <a:solidFill>
                  <a:srgbClr val="C00000"/>
                </a:solidFill>
              </a:rPr>
              <a:t>เน้นสำคัญของการให้ระดับผลการเรียน </a:t>
            </a:r>
            <a:r>
              <a:rPr lang="th-TH" sz="4800" b="1" dirty="0" smtClean="0"/>
              <a:t>ซึ่งเป็นผลการเรียนในองค์รวม และเป็นการกระทำขั้นสุดท้าย</a:t>
            </a:r>
            <a:endParaRPr lang="th-TH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8C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144463" y="198438"/>
            <a:ext cx="8820150" cy="6326187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baseline="-25000">
                <a:latin typeface="Angsana New" pitchFamily="18" charset="-34"/>
              </a:rPr>
              <a:t>8.2. </a:t>
            </a:r>
            <a:r>
              <a:rPr lang="th-TH" sz="4800" b="1" baseline="-25000">
                <a:latin typeface="Angsana New" pitchFamily="18" charset="-34"/>
              </a:rPr>
              <a:t>แผนการจัดการเรียนรู้  แผนที่.... (ชื่อเรื่อง)... เวลา.......ชั่วโมง...... คะแนน </a:t>
            </a:r>
            <a:br>
              <a:rPr lang="th-TH" sz="4800" b="1" baseline="-25000">
                <a:latin typeface="Angsana New" pitchFamily="18" charset="-34"/>
              </a:rPr>
            </a:br>
            <a:r>
              <a:rPr lang="th-TH" sz="4400" b="1" baseline="-25000">
                <a:solidFill>
                  <a:srgbClr val="008000"/>
                </a:solidFill>
                <a:latin typeface="Angsana New" pitchFamily="18" charset="-34"/>
              </a:rPr>
              <a:t>1. เป้าหมายการเรียนรู้</a:t>
            </a:r>
            <a:r>
              <a:rPr lang="th-TH" sz="4400" baseline="-25000">
                <a:solidFill>
                  <a:srgbClr val="008000"/>
                </a:solidFill>
                <a:latin typeface="Angsana New" pitchFamily="18" charset="-34"/>
              </a:rPr>
              <a:t>(จุดประสงค์).........................................................</a:t>
            </a:r>
            <a:br>
              <a:rPr lang="th-TH" sz="4400" baseline="-25000">
                <a:solidFill>
                  <a:srgbClr val="008000"/>
                </a:solidFill>
                <a:latin typeface="Angsana New" pitchFamily="18" charset="-34"/>
              </a:rPr>
            </a:br>
            <a:r>
              <a:rPr lang="th-TH" sz="4400" baseline="-25000">
                <a:solidFill>
                  <a:srgbClr val="008000"/>
                </a:solidFill>
                <a:latin typeface="Angsana New" pitchFamily="18" charset="-34"/>
              </a:rPr>
              <a:t>...................................................................................................</a:t>
            </a:r>
            <a:br>
              <a:rPr lang="th-TH" sz="4400" baseline="-25000">
                <a:solidFill>
                  <a:srgbClr val="008000"/>
                </a:solidFill>
                <a:latin typeface="Angsana New" pitchFamily="18" charset="-34"/>
              </a:rPr>
            </a:br>
            <a:r>
              <a:rPr lang="th-TH" sz="4400" b="1" baseline="-25000">
                <a:solidFill>
                  <a:srgbClr val="008000"/>
                </a:solidFill>
                <a:latin typeface="Angsana New" pitchFamily="18" charset="-34"/>
              </a:rPr>
              <a:t>2. สาระสำคัญ(</a:t>
            </a:r>
            <a:r>
              <a:rPr lang="en-US" sz="4400" b="1" baseline="-25000">
                <a:solidFill>
                  <a:srgbClr val="008000"/>
                </a:solidFill>
                <a:latin typeface="Angsana New" pitchFamily="18" charset="-34"/>
              </a:rPr>
              <a:t>concepts </a:t>
            </a:r>
            <a:r>
              <a:rPr lang="th-TH" sz="4400" b="1" baseline="-25000">
                <a:solidFill>
                  <a:srgbClr val="008000"/>
                </a:solidFill>
                <a:latin typeface="Angsana New" pitchFamily="18" charset="-34"/>
              </a:rPr>
              <a:t>/ ทักษะ/ กระบวนการ</a:t>
            </a:r>
            <a:r>
              <a:rPr lang="th-TH" sz="4400" baseline="-25000">
                <a:solidFill>
                  <a:srgbClr val="008000"/>
                </a:solidFill>
                <a:latin typeface="Angsana New" pitchFamily="18" charset="-34"/>
              </a:rPr>
              <a:t>)................</a:t>
            </a:r>
            <a:br>
              <a:rPr lang="th-TH" sz="4400" baseline="-25000">
                <a:solidFill>
                  <a:srgbClr val="008000"/>
                </a:solidFill>
                <a:latin typeface="Angsana New" pitchFamily="18" charset="-34"/>
              </a:rPr>
            </a:br>
            <a:r>
              <a:rPr lang="th-TH" sz="4400" baseline="-25000">
                <a:solidFill>
                  <a:srgbClr val="008000"/>
                </a:solidFill>
                <a:latin typeface="Angsana New" pitchFamily="18" charset="-34"/>
              </a:rPr>
              <a:t>....................................................................................................                                              </a:t>
            </a:r>
            <a:r>
              <a:rPr lang="th-TH" sz="4400" b="1" baseline="-25000">
                <a:solidFill>
                  <a:srgbClr val="008000"/>
                </a:solidFill>
                <a:latin typeface="Angsana New" pitchFamily="18" charset="-34"/>
              </a:rPr>
              <a:t>3 สาระการเรียนรู้</a:t>
            </a:r>
            <a:r>
              <a:rPr lang="th-TH" sz="4400" baseline="-25000">
                <a:solidFill>
                  <a:srgbClr val="008000"/>
                </a:solidFill>
                <a:latin typeface="Angsana New" pitchFamily="18" charset="-34"/>
              </a:rPr>
              <a:t>...............................</a:t>
            </a:r>
            <a:r>
              <a:rPr lang="th-TH" sz="4400" baseline="-25000">
                <a:latin typeface="Angsana New" pitchFamily="18" charset="-34"/>
              </a:rPr>
              <a:t/>
            </a:r>
            <a:br>
              <a:rPr lang="th-TH" sz="4400" baseline="-25000">
                <a:latin typeface="Angsana New" pitchFamily="18" charset="-34"/>
              </a:rPr>
            </a:br>
            <a:r>
              <a:rPr lang="th-TH" sz="4400" b="1" baseline="-25000">
                <a:solidFill>
                  <a:srgbClr val="0000CC"/>
                </a:solidFill>
                <a:latin typeface="Angsana New" pitchFamily="18" charset="-34"/>
              </a:rPr>
              <a:t>4 หลักฐาน/ผลงาน/ปฏิบัติการ</a:t>
            </a:r>
            <a:r>
              <a:rPr lang="th-TH" sz="4400" baseline="-25000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</a:t>
            </a:r>
            <a:br>
              <a:rPr lang="th-TH" sz="4400" baseline="-25000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 sz="4400" baseline="-25000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.......................................................................................................</a:t>
            </a:r>
            <a:br>
              <a:rPr lang="th-TH" sz="4400" baseline="-25000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 sz="4400" b="1" baseline="-25000">
                <a:solidFill>
                  <a:srgbClr val="0000CC"/>
                </a:solidFill>
                <a:latin typeface="Angsana New" pitchFamily="18" charset="-34"/>
              </a:rPr>
              <a:t>5. แนวทางการตรวจให้คะแนน</a:t>
            </a:r>
            <a:r>
              <a:rPr lang="th-TH" sz="4400" baseline="-25000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</a:t>
            </a:r>
            <a:r>
              <a:rPr lang="th-TH" sz="4400" baseline="-25000">
                <a:latin typeface="Angsana New" pitchFamily="18" charset="-34"/>
              </a:rPr>
              <a:t>.</a:t>
            </a:r>
            <a:br>
              <a:rPr lang="th-TH" sz="4400" baseline="-25000">
                <a:latin typeface="Angsana New" pitchFamily="18" charset="-34"/>
              </a:rPr>
            </a:br>
            <a:r>
              <a:rPr lang="th-TH" sz="4400" b="1" baseline="-25000">
                <a:solidFill>
                  <a:srgbClr val="FF3300"/>
                </a:solidFill>
                <a:latin typeface="Angsana New" pitchFamily="18" charset="-34"/>
              </a:rPr>
              <a:t>6. กิจกรรมการเรียนรู้</a:t>
            </a:r>
            <a: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  <a:t>..................................</a:t>
            </a:r>
            <a:b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</a:br>
            <a: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  <a:t>......................................................................................................</a:t>
            </a:r>
            <a:b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</a:br>
            <a:r>
              <a:rPr lang="th-TH" sz="4400" b="1" baseline="-25000">
                <a:solidFill>
                  <a:srgbClr val="FF3300"/>
                </a:solidFill>
                <a:latin typeface="Angsana New" pitchFamily="18" charset="-34"/>
              </a:rPr>
              <a:t>7 สื่อการเรียนรู้/แหล่งเรียนรู้</a:t>
            </a:r>
            <a: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  <a:t>....................................................</a:t>
            </a:r>
            <a:b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</a:br>
            <a:r>
              <a:rPr lang="th-TH" sz="4400" b="1" baseline="-25000">
                <a:latin typeface="Angsana New" pitchFamily="18" charset="-34"/>
              </a:rPr>
              <a:t>8. บันทึกผลการจัดการเรียนรู้</a:t>
            </a:r>
            <a:r>
              <a:rPr lang="th-TH" sz="4400" baseline="-25000">
                <a:latin typeface="Angsana New" pitchFamily="18" charset="-34"/>
              </a:rPr>
              <a:t>.......................................</a:t>
            </a:r>
            <a:br>
              <a:rPr lang="th-TH" sz="4400" baseline="-25000">
                <a:latin typeface="Angsana New" pitchFamily="18" charset="-34"/>
              </a:rPr>
            </a:br>
            <a:r>
              <a:rPr lang="th-TH" sz="4400" baseline="-25000">
                <a:latin typeface="Angsana New" pitchFamily="18" charset="-34"/>
              </a:rPr>
              <a:t>..........................................................................................................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8C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44463" y="198438"/>
            <a:ext cx="8820150" cy="6326187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baseline="-25000">
                <a:solidFill>
                  <a:srgbClr val="008000"/>
                </a:solidFill>
                <a:latin typeface="Angsana New" pitchFamily="18" charset="-34"/>
              </a:rPr>
              <a:t>8.3. </a:t>
            </a:r>
            <a:r>
              <a:rPr lang="th-TH" sz="4800" b="1" baseline="-25000">
                <a:solidFill>
                  <a:srgbClr val="008000"/>
                </a:solidFill>
                <a:latin typeface="Angsana New" pitchFamily="18" charset="-34"/>
              </a:rPr>
              <a:t>แผนการจัดการเรียนรู้  แผนที่.... (ชื่อเรื่อง)... เวลา.......ชั่วโมง...... คะแนน </a:t>
            </a:r>
            <a:br>
              <a:rPr lang="th-TH" sz="4800" b="1" baseline="-25000">
                <a:solidFill>
                  <a:srgbClr val="008000"/>
                </a:solidFill>
                <a:latin typeface="Angsana New" pitchFamily="18" charset="-34"/>
              </a:rPr>
            </a:br>
            <a:r>
              <a:rPr lang="th-TH" sz="4400" b="1" baseline="-25000">
                <a:latin typeface="Angsana New" pitchFamily="18" charset="-34"/>
              </a:rPr>
              <a:t>1. เป้าหมายการเรียนรู้</a:t>
            </a:r>
            <a:r>
              <a:rPr lang="th-TH" sz="4400" baseline="-25000">
                <a:latin typeface="Angsana New" pitchFamily="18" charset="-34"/>
              </a:rPr>
              <a:t>(จุดประสงค์).........................................................</a:t>
            </a:r>
            <a:br>
              <a:rPr lang="th-TH" sz="4400" baseline="-25000">
                <a:latin typeface="Angsana New" pitchFamily="18" charset="-34"/>
              </a:rPr>
            </a:br>
            <a:r>
              <a:rPr lang="th-TH" sz="4400" baseline="-25000">
                <a:latin typeface="Angsana New" pitchFamily="18" charset="-34"/>
              </a:rPr>
              <a:t>...................................................................................................</a:t>
            </a:r>
            <a:br>
              <a:rPr lang="th-TH" sz="4400" baseline="-25000">
                <a:latin typeface="Angsana New" pitchFamily="18" charset="-34"/>
              </a:rPr>
            </a:br>
            <a:r>
              <a:rPr lang="th-TH" sz="4400" b="1" baseline="-25000">
                <a:latin typeface="Angsana New" pitchFamily="18" charset="-34"/>
              </a:rPr>
              <a:t>2. สาระสำคัญ(</a:t>
            </a:r>
            <a:r>
              <a:rPr lang="en-US" sz="4400" b="1" baseline="-25000">
                <a:latin typeface="Angsana New" pitchFamily="18" charset="-34"/>
              </a:rPr>
              <a:t>concepts </a:t>
            </a:r>
            <a:r>
              <a:rPr lang="th-TH" sz="4400" b="1" baseline="-25000">
                <a:latin typeface="Angsana New" pitchFamily="18" charset="-34"/>
              </a:rPr>
              <a:t>/ ทักษะ/ กระบวนการ</a:t>
            </a:r>
            <a:r>
              <a:rPr lang="th-TH" sz="4400" baseline="-25000">
                <a:latin typeface="Angsana New" pitchFamily="18" charset="-34"/>
              </a:rPr>
              <a:t>)................</a:t>
            </a:r>
            <a:br>
              <a:rPr lang="th-TH" sz="4400" baseline="-25000">
                <a:latin typeface="Angsana New" pitchFamily="18" charset="-34"/>
              </a:rPr>
            </a:br>
            <a:r>
              <a:rPr lang="th-TH" sz="4400" baseline="-25000">
                <a:latin typeface="Angsana New" pitchFamily="18" charset="-34"/>
              </a:rPr>
              <a:t>....................................................................................................                                              </a:t>
            </a:r>
            <a:r>
              <a:rPr lang="th-TH" sz="4400" b="1" baseline="-25000">
                <a:latin typeface="Angsana New" pitchFamily="18" charset="-34"/>
              </a:rPr>
              <a:t>3 สาระการเรียนรู้</a:t>
            </a:r>
            <a:r>
              <a:rPr lang="th-TH" sz="4400" baseline="-25000">
                <a:latin typeface="Angsana New" pitchFamily="18" charset="-34"/>
              </a:rPr>
              <a:t>...............................</a:t>
            </a:r>
            <a:br>
              <a:rPr lang="th-TH" sz="4400" baseline="-25000">
                <a:latin typeface="Angsana New" pitchFamily="18" charset="-34"/>
              </a:rPr>
            </a:br>
            <a:r>
              <a:rPr lang="th-TH" sz="4400" b="1" baseline="-25000">
                <a:solidFill>
                  <a:srgbClr val="0000CC"/>
                </a:solidFill>
                <a:latin typeface="Angsana New" pitchFamily="18" charset="-34"/>
              </a:rPr>
              <a:t>4 หลักฐาน/ผลงาน/ปฏิบัติการ</a:t>
            </a:r>
            <a:r>
              <a:rPr lang="th-TH" sz="4400" baseline="-25000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</a:t>
            </a:r>
            <a:br>
              <a:rPr lang="th-TH" sz="4400" baseline="-25000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 sz="4400" baseline="-25000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.......................................................................................................</a:t>
            </a:r>
            <a:br>
              <a:rPr lang="th-TH" sz="4400" baseline="-25000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 sz="4400" b="1" baseline="-25000">
                <a:solidFill>
                  <a:srgbClr val="0000CC"/>
                </a:solidFill>
                <a:latin typeface="Angsana New" pitchFamily="18" charset="-34"/>
              </a:rPr>
              <a:t>5. แนวทางการตรวจให้คะแนน</a:t>
            </a:r>
            <a:r>
              <a:rPr lang="th-TH" sz="4400" baseline="-25000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</a:t>
            </a:r>
            <a:r>
              <a:rPr lang="th-TH" sz="4400" baseline="-25000">
                <a:latin typeface="Angsana New" pitchFamily="18" charset="-34"/>
              </a:rPr>
              <a:t>.</a:t>
            </a:r>
            <a:br>
              <a:rPr lang="th-TH" sz="4400" baseline="-25000">
                <a:latin typeface="Angsana New" pitchFamily="18" charset="-34"/>
              </a:rPr>
            </a:br>
            <a:r>
              <a:rPr lang="th-TH" sz="4400" b="1" baseline="-25000">
                <a:solidFill>
                  <a:srgbClr val="FF3300"/>
                </a:solidFill>
                <a:latin typeface="Angsana New" pitchFamily="18" charset="-34"/>
              </a:rPr>
              <a:t>6. กิจกรรมการเรียนรู้</a:t>
            </a:r>
            <a: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  <a:t>..................................</a:t>
            </a:r>
            <a:b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</a:br>
            <a: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  <a:t>......................................................................................................</a:t>
            </a:r>
            <a:b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</a:br>
            <a:r>
              <a:rPr lang="th-TH" sz="4400" b="1" baseline="-25000">
                <a:solidFill>
                  <a:srgbClr val="FF3300"/>
                </a:solidFill>
                <a:latin typeface="Angsana New" pitchFamily="18" charset="-34"/>
              </a:rPr>
              <a:t>7 สื่อการเรียนรู้/แหล่งเรียนรู้</a:t>
            </a:r>
            <a: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  <a:t>....................................................</a:t>
            </a:r>
            <a:b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</a:br>
            <a:r>
              <a:rPr lang="th-TH" sz="4400" b="1" baseline="-25000">
                <a:latin typeface="Angsana New" pitchFamily="18" charset="-34"/>
              </a:rPr>
              <a:t>8. บันทึกผลการจัดการเรียนรู้</a:t>
            </a:r>
            <a:r>
              <a:rPr lang="th-TH" sz="4400" baseline="-25000">
                <a:latin typeface="Angsana New" pitchFamily="18" charset="-34"/>
              </a:rPr>
              <a:t>.......................................</a:t>
            </a:r>
            <a:br>
              <a:rPr lang="th-TH" sz="4400" baseline="-25000">
                <a:latin typeface="Angsana New" pitchFamily="18" charset="-34"/>
              </a:rPr>
            </a:br>
            <a:r>
              <a:rPr lang="th-TH" sz="4400" baseline="-25000">
                <a:latin typeface="Angsana New" pitchFamily="18" charset="-34"/>
              </a:rPr>
              <a:t>..........................................................................................................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8C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229600" cy="777875"/>
          </a:xfrm>
          <a:solidFill>
            <a:srgbClr val="333399"/>
          </a:solidFill>
        </p:spPr>
        <p:txBody>
          <a:bodyPr/>
          <a:lstStyle/>
          <a:p>
            <a:pPr eaLnBrk="1" hangingPunct="1"/>
            <a:r>
              <a:rPr lang="th-TH" sz="4000" b="1" smtClean="0">
                <a:solidFill>
                  <a:schemeClr val="bg1"/>
                </a:solidFill>
              </a:rPr>
              <a:t>9.  แผนการประเมินผลงานรวบยอด  หน่วยการเรียนรู้ที่....</a:t>
            </a:r>
            <a:r>
              <a:rPr lang="th-TH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229600" cy="4784725"/>
          </a:xfrm>
          <a:solidFill>
            <a:srgbClr val="FFCCCC"/>
          </a:solidFill>
        </p:spPr>
        <p:txBody>
          <a:bodyPr/>
          <a:lstStyle/>
          <a:p>
            <a:pPr marL="571500" indent="-571500" eaLnBrk="1" hangingPunct="1"/>
            <a:r>
              <a:rPr lang="th-TH" b="1" smtClean="0"/>
              <a:t>ชั้น...........     .เวลา...........ชม.          คะแนน.........คะแนน</a:t>
            </a:r>
          </a:p>
          <a:p>
            <a:pPr marL="571500" indent="-571500" eaLnBrk="1" hangingPunct="1"/>
            <a:r>
              <a:rPr lang="th-TH" b="1" smtClean="0"/>
              <a:t>มาตรฐาน /ตัวชี้วัด......................</a:t>
            </a:r>
          </a:p>
          <a:p>
            <a:pPr marL="966788" lvl="1" indent="-495300" eaLnBrk="1" hangingPunct="1">
              <a:buFontTx/>
              <a:buNone/>
            </a:pPr>
            <a:r>
              <a:rPr lang="th-TH" sz="3200" b="1" smtClean="0"/>
              <a:t> มาตรฐาน/ตัวชี้วัด.................</a:t>
            </a:r>
          </a:p>
          <a:p>
            <a:pPr marL="571500" indent="-571500" eaLnBrk="1" hangingPunct="1"/>
            <a:r>
              <a:rPr lang="th-TH" sz="4400" b="1" smtClean="0">
                <a:solidFill>
                  <a:srgbClr val="FF0000"/>
                </a:solidFill>
              </a:rPr>
              <a:t>ลักษณะคำสั่งงาน (จาก ข้อ </a:t>
            </a:r>
            <a:r>
              <a:rPr lang="en-US" sz="4400" b="1" smtClean="0">
                <a:solidFill>
                  <a:srgbClr val="FF0000"/>
                </a:solidFill>
                <a:latin typeface="Angsana New" pitchFamily="18" charset="-34"/>
              </a:rPr>
              <a:t>5</a:t>
            </a:r>
            <a:r>
              <a:rPr lang="th-TH" sz="4400" b="1" smtClean="0">
                <a:solidFill>
                  <a:srgbClr val="FF0000"/>
                </a:solidFill>
              </a:rPr>
              <a:t> )</a:t>
            </a:r>
          </a:p>
          <a:p>
            <a:pPr marL="966788" lvl="1" indent="-495300" eaLnBrk="1" hangingPunct="1"/>
            <a:r>
              <a:rPr lang="th-TH" sz="3200" b="1" smtClean="0">
                <a:solidFill>
                  <a:srgbClr val="FF0000"/>
                </a:solidFill>
              </a:rPr>
              <a:t>(ให้นักเรียน.................                            )</a:t>
            </a:r>
          </a:p>
          <a:p>
            <a:pPr marL="571500" indent="-571500" eaLnBrk="1" hangingPunct="1"/>
            <a:r>
              <a:rPr lang="th-TH" sz="4400" b="1" smtClean="0">
                <a:solidFill>
                  <a:srgbClr val="FF0000"/>
                </a:solidFill>
              </a:rPr>
              <a:t>แนวทางการตรวจให้คะแนน (จากข้อ </a:t>
            </a:r>
            <a:r>
              <a:rPr lang="en-US" sz="4400" b="1" smtClean="0">
                <a:solidFill>
                  <a:srgbClr val="FF0000"/>
                </a:solidFill>
                <a:latin typeface="Angsana New" pitchFamily="18" charset="-34"/>
              </a:rPr>
              <a:t>6</a:t>
            </a:r>
            <a:r>
              <a:rPr lang="th-TH" sz="4400" b="1" smtClean="0">
                <a:solidFill>
                  <a:srgbClr val="FF0000"/>
                </a:solidFill>
              </a:rPr>
              <a:t> )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908175" y="3573463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>
              <a:cs typeface="Arial" pitchFamily="34" charset="0"/>
            </a:endParaRPr>
          </a:p>
        </p:txBody>
      </p:sp>
      <p:graphicFrame>
        <p:nvGraphicFramePr>
          <p:cNvPr id="114731" name="Group 43"/>
          <p:cNvGraphicFramePr>
            <a:graphicFrameLocks noGrp="1"/>
          </p:cNvGraphicFramePr>
          <p:nvPr/>
        </p:nvGraphicFramePr>
        <p:xfrm>
          <a:off x="1187450" y="5016500"/>
          <a:ext cx="6624638" cy="1584960"/>
        </p:xfrm>
        <a:graphic>
          <a:graphicData uri="http://schemas.openxmlformats.org/drawingml/2006/table">
            <a:tbl>
              <a:tblPr/>
              <a:tblGrid>
                <a:gridCol w="1350963"/>
                <a:gridCol w="1349375"/>
                <a:gridCol w="1216025"/>
                <a:gridCol w="1350962"/>
                <a:gridCol w="1357313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ด้าน/เกณฑ์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ดีมาก (๔)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3B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ดี (๓)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5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พอผ่าน (๒)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5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ปรับปรุง (๑)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AEC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8C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0" y="374650"/>
            <a:ext cx="9144000" cy="652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Angsana New" pitchFamily="18" charset="-34"/>
              </a:rPr>
              <a:t>10</a:t>
            </a:r>
            <a:r>
              <a:rPr lang="th-TH" sz="4000" b="1">
                <a:solidFill>
                  <a:srgbClr val="FF0000"/>
                </a:solidFill>
                <a:latin typeface="Angsana New" pitchFamily="18" charset="-34"/>
              </a:rPr>
              <a:t>.      ความคิดเห็นของผู้บริหาร</a:t>
            </a: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.................................................................................................................</a:t>
            </a:r>
            <a:br>
              <a:rPr lang="th-TH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...............................................................................................................................................</a:t>
            </a:r>
            <a:br>
              <a:rPr lang="th-TH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...............................................................................................................................................</a:t>
            </a:r>
            <a:br>
              <a:rPr lang="th-TH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						</a:t>
            </a:r>
            <a:r>
              <a:rPr lang="th-TH">
                <a:latin typeface="Angsana New" pitchFamily="18" charset="-34"/>
              </a:rPr>
              <a:t>ลงชื่อ..................................ผู้บริหาร</a:t>
            </a:r>
            <a:br>
              <a:rPr lang="th-TH">
                <a:latin typeface="Angsana New" pitchFamily="18" charset="-34"/>
              </a:rPr>
            </a:br>
            <a:r>
              <a:rPr lang="th-TH">
                <a:latin typeface="Angsana New" pitchFamily="18" charset="-34"/>
              </a:rPr>
              <a:t>						     (...........................................)</a:t>
            </a:r>
            <a:br>
              <a:rPr lang="th-TH">
                <a:latin typeface="Angsana New" pitchFamily="18" charset="-34"/>
              </a:rPr>
            </a:br>
            <a:r>
              <a:rPr lang="th-TH">
                <a:latin typeface="Angsana New" pitchFamily="18" charset="-34"/>
              </a:rPr>
              <a:t>                                                                                    ........../......................................./......</a:t>
            </a:r>
          </a:p>
          <a:p>
            <a:pPr marL="533400" indent="-533400">
              <a:spcBef>
                <a:spcPct val="50000"/>
              </a:spcBef>
            </a:pPr>
            <a:r>
              <a:rPr lang="en-US" sz="4000" b="1">
                <a:latin typeface="Angsana New" pitchFamily="18" charset="-34"/>
              </a:rPr>
              <a:t>11. </a:t>
            </a:r>
            <a:r>
              <a:rPr lang="th-TH" sz="4000" b="1">
                <a:latin typeface="Angsana New" pitchFamily="18" charset="-34"/>
              </a:rPr>
              <a:t>บันทึกผลการจัดกิจกรรมการเรียนการสอนหน่วยการเรียนรู้</a:t>
            </a:r>
            <a:r>
              <a:rPr lang="th-TH">
                <a:latin typeface="Angsana New" pitchFamily="18" charset="-34"/>
              </a:rPr>
              <a:t>..............................................................................................................................................</a:t>
            </a:r>
            <a:br>
              <a:rPr lang="th-TH">
                <a:latin typeface="Angsana New" pitchFamily="18" charset="-34"/>
              </a:rPr>
            </a:br>
            <a:r>
              <a:rPr lang="th-TH">
                <a:latin typeface="Angsana New" pitchFamily="18" charset="-34"/>
              </a:rPr>
              <a:t>...............................................................................................................................................</a:t>
            </a:r>
          </a:p>
          <a:p>
            <a:pPr marL="533400" indent="-533400">
              <a:spcBef>
                <a:spcPct val="50000"/>
              </a:spcBef>
            </a:pPr>
            <a:r>
              <a:rPr lang="th-TH">
                <a:latin typeface="Angsana New" pitchFamily="18" charset="-34"/>
              </a:rPr>
              <a:t>                                                                                               ลงชื่อ..................................ผู้สอน</a:t>
            </a:r>
            <a:br>
              <a:rPr lang="th-TH">
                <a:latin typeface="Angsana New" pitchFamily="18" charset="-34"/>
              </a:rPr>
            </a:br>
            <a:r>
              <a:rPr lang="th-TH">
                <a:latin typeface="Angsana New" pitchFamily="18" charset="-34"/>
              </a:rPr>
              <a:t>						     (...........................................)</a:t>
            </a:r>
            <a:br>
              <a:rPr lang="th-TH">
                <a:latin typeface="Angsana New" pitchFamily="18" charset="-34"/>
              </a:rPr>
            </a:br>
            <a:r>
              <a:rPr lang="th-TH">
                <a:latin typeface="Angsana New" pitchFamily="18" charset="-34"/>
              </a:rPr>
              <a:t>                                                                                    ........../......................................./......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9239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ภาระงานหรือชิ้นงาน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(Tasks)</a:t>
            </a:r>
            <a:r>
              <a:rPr lang="th-TH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คืออะไร ?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539750" y="1268413"/>
            <a:ext cx="7993063" cy="4371975"/>
          </a:xfrm>
          <a:prstGeom prst="rect">
            <a:avLst/>
          </a:prstGeom>
          <a:solidFill>
            <a:srgbClr val="D6EC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 i="1"/>
              <a:t>The primary trait of a performance task is that students must develop a real product or complete a demonstration of their learning. Performance tasks are based on a significant issue or question and require the student to do some investigation and work. There</a:t>
            </a:r>
          </a:p>
          <a:p>
            <a:r>
              <a:rPr lang="th-TH" b="1" i="1"/>
              <a:t>is no point in developing a performance task to assess students' knowledge of information which is easily tested by fixed-response questions (like multiple-choice).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339975" y="5853113"/>
            <a:ext cx="6191250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/>
              <a:t>©The Kentucky Department of Education, </a:t>
            </a:r>
            <a:r>
              <a:rPr lang="th-TH" b="1"/>
              <a:t>1996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0" y="1268413"/>
            <a:ext cx="9144000" cy="5509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</a:t>
            </a:r>
            <a:r>
              <a:rPr lang="th-TH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ภาระงาน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หมายถึงสิ่งที่นักเรียนจะต้องพัฒนาผลงานจริงๆ  </a:t>
            </a: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	หรือ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แสดงออกมาให้เห็นในสิ่งที่</a:t>
            </a: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ได้มีการเรียนรู้มาแล้ว                  </a:t>
            </a:r>
            <a:r>
              <a:rPr lang="th-TH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ภาระงาน</a:t>
            </a: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จึงอยู่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บนฐานของประเด็นปัญหาที่สำคัญ   หรือคำถาม  และ   ความต้องการที่จะให้นักเรียนได้ลง</a:t>
            </a: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มือกระทำ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การสืบค้น หา</a:t>
            </a: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และลง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มือ</a:t>
            </a: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ทำงาน      </a:t>
            </a:r>
            <a:r>
              <a:rPr lang="th-TH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มิใช่การกำหนดภาระงาน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ที่ต้องการประเมินความรู้ด้านสารสนเทศของนักเรียน  ด้วยการทดสอบอย่าง</a:t>
            </a: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ง่ายๆ  จาก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การตอบคำถามที่ได้ให้ตัวเลือกไว้แล้ว   ดังเช่นข้อสอบแบบ</a:t>
            </a: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เลือกตอบ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nimBg="1"/>
      <p:bldP spid="129027" grpId="0" animBg="1"/>
      <p:bldP spid="129028" grpId="0" animBg="1"/>
      <p:bldP spid="129029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539750" y="2930525"/>
            <a:ext cx="8208963" cy="2298700"/>
          </a:xfrm>
          <a:prstGeom prst="rect">
            <a:avLst/>
          </a:prstGeom>
          <a:solidFill>
            <a:srgbClr val="D6EC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i="1"/>
              <a:t>A performance task actually has three parts:</a:t>
            </a:r>
          </a:p>
          <a:p>
            <a:r>
              <a:rPr lang="th-TH" sz="3600" b="1" i="1"/>
              <a:t>the context, the student directions, and the audience.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0" y="333375"/>
            <a:ext cx="9144000" cy="923925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องค์ประกอบของการกำหนดภาระงาน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214282" y="2708275"/>
            <a:ext cx="8715436" cy="2985433"/>
          </a:xfrm>
          <a:prstGeom prst="rect">
            <a:avLst/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scene3d>
            <a:camera prst="perspectiveAbove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โดยแท้จริง ภาระงานมี ๓ องค์ประกอบ คือ                      		 </a:t>
            </a: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บริบท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(</a:t>
            </a:r>
            <a:r>
              <a:rPr lang="th-TH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context</a:t>
            </a:r>
            <a:r>
              <a:rPr lang="th-TH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)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		                    	          </a:t>
            </a: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คำ</a:t>
            </a: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ชี้แจงสำหรับนักเรียน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(</a:t>
            </a:r>
            <a:r>
              <a:rPr lang="th-TH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directions</a:t>
            </a:r>
            <a:r>
              <a:rPr lang="th-TH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,)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</a:t>
            </a:r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	           และ</a:t>
            </a:r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ผู้</a:t>
            </a: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ประเมิน</a:t>
            </a: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</a:t>
            </a:r>
            <a:r>
              <a:rPr lang="th-TH" sz="4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audience.</a:t>
            </a:r>
            <a:r>
              <a:rPr lang="th-TH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)  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nimBg="1"/>
      <p:bldP spid="130051" grpId="0" animBg="1"/>
      <p:bldP spid="130052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/>
            </a:gs>
            <a:gs pos="50000">
              <a:srgbClr val="9CB86E"/>
            </a:gs>
            <a:gs pos="100000">
              <a:srgbClr val="156B13">
                <a:alpha val="71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 descr="กระดาษรีไซเคิล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G.R.A.S.P.S.</a:t>
            </a:r>
          </a:p>
        </p:txBody>
      </p:sp>
      <p:sp>
        <p:nvSpPr>
          <p:cNvPr id="126979" name="Rectangle 3" descr="ช่อดอกไม้"/>
          <p:cNvSpPr>
            <a:spLocks noGrp="1" noChangeArrowheads="1"/>
          </p:cNvSpPr>
          <p:nvPr>
            <p:ph type="body" idx="1"/>
          </p:nvPr>
        </p:nvSpPr>
        <p:spPr>
          <a:blipFill dpi="0" rotWithShape="1">
            <a:blip r:embed="rId3"/>
            <a:srcRect/>
            <a:tile tx="0" ty="0" sx="100000" sy="100000" flip="none" algn="tl"/>
          </a:blip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/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/>
              <a:t>  G</a:t>
            </a:r>
            <a:r>
              <a:rPr lang="en-US" dirty="0" smtClean="0"/>
              <a:t>  Real-world </a:t>
            </a:r>
            <a:r>
              <a:rPr lang="en-US" b="1" u="sng" dirty="0" smtClean="0"/>
              <a:t>GOAL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/>
              <a:t>  R </a:t>
            </a:r>
            <a:r>
              <a:rPr lang="en-US" dirty="0" smtClean="0"/>
              <a:t> Real-world </a:t>
            </a:r>
            <a:r>
              <a:rPr lang="en-US" b="1" u="sng" dirty="0" smtClean="0"/>
              <a:t>ROLE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/>
              <a:t>  A</a:t>
            </a:r>
            <a:r>
              <a:rPr lang="en-US" dirty="0" smtClean="0"/>
              <a:t>  Real-world </a:t>
            </a:r>
            <a:r>
              <a:rPr lang="en-US" b="1" u="sng" dirty="0" smtClean="0"/>
              <a:t>Audience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/>
              <a:t>  S</a:t>
            </a:r>
            <a:r>
              <a:rPr lang="en-US" dirty="0" smtClean="0"/>
              <a:t>  Real-world </a:t>
            </a:r>
            <a:r>
              <a:rPr lang="en-US" b="1" u="sng" dirty="0" smtClean="0"/>
              <a:t>Situation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/>
              <a:t>  P</a:t>
            </a:r>
            <a:r>
              <a:rPr lang="en-US" dirty="0" smtClean="0"/>
              <a:t>  Real-world </a:t>
            </a:r>
            <a:r>
              <a:rPr lang="en-US" b="1" u="sng" dirty="0" smtClean="0"/>
              <a:t>Products</a:t>
            </a:r>
            <a:r>
              <a:rPr lang="en-US" dirty="0" smtClean="0"/>
              <a:t> or </a:t>
            </a:r>
            <a:r>
              <a:rPr lang="en-US" b="1" u="sng" dirty="0" smtClean="0"/>
              <a:t>Performances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/>
              <a:t>  S</a:t>
            </a:r>
            <a:r>
              <a:rPr lang="en-US" dirty="0" smtClean="0"/>
              <a:t>  </a:t>
            </a:r>
            <a:r>
              <a:rPr lang="en-US" b="1" u="sng" dirty="0" smtClean="0"/>
              <a:t>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71414"/>
            <a:ext cx="7858179" cy="682625"/>
          </a:xfrm>
          <a:ln>
            <a:solidFill>
              <a:srgbClr val="FF0066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th-TH" sz="3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ตัวอย่าง  </a:t>
            </a:r>
            <a:r>
              <a:rPr lang="en-US" sz="3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GRASPS </a:t>
            </a:r>
            <a:r>
              <a:rPr lang="th-TH" sz="36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ภาระงานรวบยอด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785794"/>
            <a:ext cx="8858312" cy="5373687"/>
          </a:xfrm>
        </p:spPr>
        <p:txBody>
          <a:bodyPr/>
          <a:lstStyle/>
          <a:p>
            <a:pPr eaLnBrk="1" hangingPunct="1"/>
            <a:r>
              <a:rPr lang="th-TH" sz="3600" smtClean="0">
                <a:solidFill>
                  <a:srgbClr val="000066"/>
                </a:solidFill>
              </a:rPr>
              <a:t> </a:t>
            </a:r>
            <a:r>
              <a:rPr lang="th-TH" sz="3600" b="1" smtClean="0">
                <a:solidFill>
                  <a:srgbClr val="000066"/>
                </a:solidFill>
              </a:rPr>
              <a:t>เธอเป็นสมาชิกคนหนึ่งของทีมนักวิทยาศาสตร์ที่ลงไปสืบสวนการที่ป่าไม้บางส่วนหดหายไปจากป่าฝนใน อเมซอน</a:t>
            </a:r>
            <a:r>
              <a:rPr lang="th-TH" b="1" smtClean="0">
                <a:solidFill>
                  <a:srgbClr val="000066"/>
                </a:solidFill>
                <a:latin typeface="Angsana New" pitchFamily="18" charset="-34"/>
              </a:rPr>
              <a:t>(</a:t>
            </a:r>
            <a:r>
              <a:rPr lang="en-US" b="1" smtClean="0">
                <a:solidFill>
                  <a:srgbClr val="000066"/>
                </a:solidFill>
                <a:latin typeface="Angsana New" pitchFamily="18" charset="-34"/>
              </a:rPr>
              <a:t>AMAZON</a:t>
            </a:r>
            <a:r>
              <a:rPr lang="th-TH" b="1" smtClean="0">
                <a:solidFill>
                  <a:srgbClr val="000066"/>
                </a:solidFill>
                <a:latin typeface="Angsana New" pitchFamily="18" charset="-34"/>
              </a:rPr>
              <a:t>)</a:t>
            </a:r>
            <a:r>
              <a:rPr lang="th-TH" sz="3600" b="1" smtClean="0">
                <a:solidFill>
                  <a:srgbClr val="000066"/>
                </a:solidFill>
              </a:rPr>
              <a:t> เธอมีหน้าที่รับผิดชอบในการเก็บรวบรวมข้อมูลทางวิทยาศาสตร์(ซึ่งรวมถึงร่องรอยหลักฐานที่เป็นภาพ เช่นภาพถ่ายต่างๆ) และผลงานที่เป็นรายงานทางวิทยาศาสตร์ซึ่งต้องเป็นการสรุปเงื่อนไขในปัจจุบัน,แนวโน้มที่เป็นไปได้ในอนาคต ผลงานนี้มีส่วนเกี่ยวข้องกับอเมซอนในตัวมันเองแล้ว มันยังมีอิทธิพลขยายในวงกว้างไปยังพื้นโลกของเราอีกด้วย รายงานของเธอจะถูกนำเสนอต่อคณะอนุกรรมการสหประชาชาติ รายงานของเธอควรให้รายละเอียดและข้อมูลสนับสนุนอย่างเต็มที่ โดยมีข้อแนะนำสนับสนุนแผนปฏิบัติการที่มีความชัดเจนและสมบูรณ์ครบถ้วน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5337175" cy="765175"/>
          </a:xfrm>
          <a:ln>
            <a:solidFill>
              <a:srgbClr val="FF0066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th-TH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ตัวอย่าง </a:t>
            </a:r>
            <a:r>
              <a:rPr lang="en-US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GRASPS</a:t>
            </a:r>
            <a:endParaRPr lang="th-TH" sz="4000" b="1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893175" cy="52562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G:the goal</a:t>
            </a:r>
            <a:r>
              <a:rPr lang="th-TH" sz="2800" b="1" smtClean="0">
                <a:solidFill>
                  <a:srgbClr val="000066"/>
                </a:solidFill>
              </a:rPr>
              <a:t>(ภายในสถานการณ์) คือ ความเข้าใจในเงื่อนไขการสูญเสียป่าไม้ในปัจจุบันและแนวโน้มความเป็นไปได้ในอนาคต</a:t>
            </a:r>
          </a:p>
          <a:p>
            <a:pPr eaLnBrk="1" hangingPunct="1">
              <a:defRPr/>
            </a:pPr>
            <a:r>
              <a:rPr lang="en-US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R:Role</a:t>
            </a:r>
            <a:r>
              <a:rPr lang="en-US" sz="2800" smtClean="0">
                <a:solidFill>
                  <a:srgbClr val="000066"/>
                </a:solidFill>
              </a:rPr>
              <a:t> : </a:t>
            </a:r>
            <a:r>
              <a:rPr lang="th-TH" sz="2800" b="1" smtClean="0">
                <a:solidFill>
                  <a:srgbClr val="000066"/>
                </a:solidFill>
              </a:rPr>
              <a:t>นักเรียนเป็นสมาชิกคนหนึ่งในทีมสืบสวนทางวิทยาศาสตร์</a:t>
            </a:r>
          </a:p>
          <a:p>
            <a:pPr eaLnBrk="1" hangingPunct="1">
              <a:defRPr/>
            </a:pPr>
            <a:r>
              <a:rPr lang="en-US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A: Audience</a:t>
            </a:r>
            <a:r>
              <a:rPr lang="en-US" sz="2800" smtClean="0">
                <a:solidFill>
                  <a:srgbClr val="000066"/>
                </a:solidFill>
              </a:rPr>
              <a:t> : </a:t>
            </a:r>
            <a:r>
              <a:rPr lang="th-TH" sz="2800" b="1" smtClean="0">
                <a:solidFill>
                  <a:srgbClr val="000066"/>
                </a:solidFill>
              </a:rPr>
              <a:t>กลุ่มเป้าหมายของผู้ฟังหรือผู้ดูคืออนุกรรมการสหประชาชาติ</a:t>
            </a:r>
          </a:p>
          <a:p>
            <a:pPr eaLnBrk="1" hangingPunct="1">
              <a:defRPr/>
            </a:pPr>
            <a:r>
              <a:rPr lang="en-US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S:Situation:</a:t>
            </a:r>
            <a:r>
              <a:rPr lang="en-US" sz="2800" smtClean="0">
                <a:solidFill>
                  <a:srgbClr val="000066"/>
                </a:solidFill>
              </a:rPr>
              <a:t> </a:t>
            </a:r>
            <a:r>
              <a:rPr lang="th-TH" sz="2800" b="1" smtClean="0">
                <a:solidFill>
                  <a:srgbClr val="000066"/>
                </a:solidFill>
              </a:rPr>
              <a:t>ภาพเหตุการณ์  การแจ้งให้คณะอนุกรรมการสหประชาชาติทราบเกี่ยวกับผลของการสูญเสียป่าไม้ในเขตป่าฝน อเมซอนและทำให้คณะอนุกรรมการมั่นใจปฏิบัติตามคำแนะนำในแผนปฏิบัติการ</a:t>
            </a:r>
          </a:p>
          <a:p>
            <a:pPr eaLnBrk="1" hangingPunct="1">
              <a:defRPr/>
            </a:pPr>
            <a:r>
              <a:rPr lang="en-US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P: Product:</a:t>
            </a:r>
            <a:r>
              <a:rPr lang="en-US" sz="2800" smtClean="0">
                <a:solidFill>
                  <a:srgbClr val="000066"/>
                </a:solidFill>
              </a:rPr>
              <a:t> </a:t>
            </a:r>
            <a:r>
              <a:rPr lang="th-TH" sz="2800" b="1" smtClean="0">
                <a:solidFill>
                  <a:srgbClr val="000066"/>
                </a:solidFill>
              </a:rPr>
              <a:t>ผลงานต้องชัดเจนและแผนปฏิบัติการต้องสมบูรณ์</a:t>
            </a:r>
          </a:p>
          <a:p>
            <a:pPr eaLnBrk="1" hangingPunct="1">
              <a:defRPr/>
            </a:pPr>
            <a:r>
              <a:rPr lang="en-US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S:Standards</a:t>
            </a:r>
            <a:r>
              <a:rPr lang="en-US" sz="2800" smtClean="0">
                <a:solidFill>
                  <a:srgbClr val="000066"/>
                </a:solidFill>
              </a:rPr>
              <a:t>: </a:t>
            </a:r>
            <a:r>
              <a:rPr lang="th-TH" sz="2800" b="1" smtClean="0">
                <a:solidFill>
                  <a:srgbClr val="000066"/>
                </a:solidFill>
              </a:rPr>
              <a:t>มาตรฐานซึ่งโดยมีโครงงานจะถูกตัดสินจากรายละเอียดต่างๆและคำแนะนำชี้แนะภายใต้การมีข้อมูลหลักฐานอย่างเต็มที่ในแผนปฏิบัติการที่ต้องชัดเจน</a:t>
            </a:r>
            <a:r>
              <a:rPr lang="th-TH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(</a:t>
            </a:r>
            <a:r>
              <a:rPr lang="en-US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clear</a:t>
            </a:r>
            <a:r>
              <a:rPr lang="th-TH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) </a:t>
            </a:r>
            <a:r>
              <a:rPr lang="th-TH" sz="2800" b="1" smtClean="0">
                <a:solidFill>
                  <a:srgbClr val="000066"/>
                </a:solidFill>
              </a:rPr>
              <a:t>และมีความสมบูรณ์ครบถ้วน</a:t>
            </a:r>
            <a:r>
              <a:rPr lang="th-TH" sz="2800" smtClean="0">
                <a:solidFill>
                  <a:srgbClr val="000066"/>
                </a:solidFill>
              </a:rPr>
              <a:t> </a:t>
            </a:r>
            <a:r>
              <a:rPr lang="th-TH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(</a:t>
            </a:r>
            <a:r>
              <a:rPr lang="en-US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complete</a:t>
            </a:r>
            <a:r>
              <a:rPr lang="th-TH" sz="28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 descr="1549_11_21---Fruit-and-vegetable-stall--Limone--Lake-Garda--Italy_web"/>
          <p:cNvPicPr>
            <a:picLocks noChangeAspect="1" noChangeArrowheads="1"/>
          </p:cNvPicPr>
          <p:nvPr/>
        </p:nvPicPr>
        <p:blipFill>
          <a:blip r:embed="rId2">
            <a:lum bright="5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395288" y="1849438"/>
            <a:ext cx="8497887" cy="3451225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chemeClr val="tx1"/>
              </a:gs>
              <a:gs pos="100000">
                <a:srgbClr val="66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gsana New" pitchFamily="18" charset="-34"/>
              </a:rPr>
              <a:t>Rubrics</a:t>
            </a:r>
            <a:r>
              <a:rPr lang="th-TH" sz="44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gsana New" pitchFamily="18" charset="-34"/>
              </a:rPr>
              <a:t/>
            </a:r>
            <a:br>
              <a:rPr lang="th-TH" sz="44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gsana New" pitchFamily="18" charset="-34"/>
              </a:rPr>
            </a:br>
            <a:r>
              <a:rPr lang="th-TH" sz="4400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ngsana New" pitchFamily="18" charset="-34"/>
              </a:rPr>
              <a:t>A rubric is a set of descriptions of the quality of a process and/or a product. The set of descriptions includes a continuum of quality from excellent to poor. There are many varieties of rubrics. 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179388" y="1316038"/>
            <a:ext cx="8964612" cy="498598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</a:t>
            </a:r>
            <a:r>
              <a:rPr lang="th-TH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รูบริคร์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Rubrics)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  <a:p>
            <a:pPr>
              <a:spcBef>
                <a:spcPct val="50000"/>
              </a:spcBef>
              <a:defRPr/>
            </a:pP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คือชุดของคำอธิบายถึง</a:t>
            </a:r>
            <a:r>
              <a:rPr lang="th-TH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คุณภาพ</a:t>
            </a: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ของกระบวนการและ/หรือผลงาน ชุดของคำอธิบายประกอบด้วยคำอธิบายที่มี</a:t>
            </a:r>
            <a:r>
              <a:rPr lang="th-TH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ความต่อเนื่องของคุณภาพ</a:t>
            </a: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จากระดับดีเยี่ยม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(excellent)</a:t>
            </a: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ไปจนถึงระดับแย่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(poor)</a:t>
            </a: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ซึ่งมีความหลากหลายและจำนวนมากมาย ของ</a:t>
            </a:r>
            <a:r>
              <a:rPr lang="th-TH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รูบริคร์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(rubrics)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nimBg="1"/>
      <p:bldP spid="1351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97" name="Group 133"/>
          <p:cNvGraphicFramePr>
            <a:graphicFrameLocks noGrp="1"/>
          </p:cNvGraphicFramePr>
          <p:nvPr/>
        </p:nvGraphicFramePr>
        <p:xfrm>
          <a:off x="107950" y="71414"/>
          <a:ext cx="8893175" cy="6749606"/>
        </p:xfrm>
        <a:graphic>
          <a:graphicData uri="http://schemas.openxmlformats.org/drawingml/2006/table">
            <a:tbl>
              <a:tblPr/>
              <a:tblGrid>
                <a:gridCol w="2967038"/>
                <a:gridCol w="2959100"/>
                <a:gridCol w="2967037"/>
              </a:tblGrid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มิติของความแตกต่าง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Assessment</a:t>
                      </a:r>
                      <a:r>
                        <a:rPr kumimoji="0" lang="th-TH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endParaRPr kumimoji="0" lang="th-TH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kumimoji="0" lang="th-TH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Evaluation</a:t>
                      </a:r>
                      <a:endParaRPr kumimoji="0" lang="th-TH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Content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   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timing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   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primary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purpose</a:t>
                      </a: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Formative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    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ongoing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  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to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improve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learning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Summative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       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final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   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to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gauge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quality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45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Orientation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     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focus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of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measurement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Process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kumimoji="0" lang="th-TH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oriented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 </a:t>
                      </a:r>
                      <a:r>
                        <a:rPr kumimoji="0" lang="th-TH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how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learning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is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going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Product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r>
                        <a:rPr kumimoji="0" lang="th-TH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oriented</a:t>
                      </a:r>
                      <a:r>
                        <a:rPr kumimoji="0" lang="th-TH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what’s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been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learned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347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Findings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: 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                  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uses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there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of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	</a:t>
                      </a: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Diagnostic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:             </a:t>
                      </a:r>
                      <a:r>
                        <a:rPr kumimoji="0" lang="th-TH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identify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areas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for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improvement</a:t>
                      </a:r>
                      <a:r>
                        <a:rPr kumimoji="0" lang="th-TH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Judgmental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kumimoji="0" lang="th-TH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         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arrive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at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an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overall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grade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/</a:t>
                      </a:r>
                      <a:r>
                        <a:rPr kumimoji="0" lang="th-TH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score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142852"/>
            <a:ext cx="6891366" cy="714375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Rubric</a:t>
            </a:r>
            <a:r>
              <a:rPr lang="en-US" sz="4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h-TH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จึงเป็นชุดของกฎเกณฑ์ที่.....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08063"/>
            <a:ext cx="8229600" cy="5661025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z="4000" b="1" u="sng" dirty="0" smtClean="0">
                <a:solidFill>
                  <a:srgbClr val="6600CC"/>
                </a:solidFill>
              </a:rPr>
              <a:t>แสดงถึงระดับของคุณภาพ</a:t>
            </a:r>
            <a:r>
              <a:rPr lang="th-TH" sz="4000" b="1" dirty="0" smtClean="0">
                <a:solidFill>
                  <a:srgbClr val="6600CC"/>
                </a:solidFill>
              </a:rPr>
              <a:t>ในระดับต่างๆ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b="1" dirty="0" smtClean="0">
                <a:solidFill>
                  <a:srgbClr val="006666"/>
                </a:solidFill>
              </a:rPr>
              <a:t>เป็นการ</a:t>
            </a:r>
            <a:r>
              <a:rPr lang="th-TH" sz="4000" b="1" u="sng" dirty="0" smtClean="0">
                <a:solidFill>
                  <a:srgbClr val="006666"/>
                </a:solidFill>
              </a:rPr>
              <a:t>สื่อสารไปสู่มาตรฐานการเรียนรู้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b="1" dirty="0" smtClean="0">
                <a:solidFill>
                  <a:srgbClr val="CC0000"/>
                </a:solidFill>
              </a:rPr>
              <a:t>บอกนักเรียนทราบถึง</a:t>
            </a:r>
            <a:r>
              <a:rPr lang="th-TH" sz="4000" b="1" u="sng" dirty="0" smtClean="0">
                <a:solidFill>
                  <a:srgbClr val="CC0000"/>
                </a:solidFill>
              </a:rPr>
              <a:t>การยอมรับได้   ในภาระงาน</a:t>
            </a:r>
            <a:r>
              <a:rPr lang="th-TH" sz="4000" b="1" dirty="0" smtClean="0">
                <a:solidFill>
                  <a:srgbClr val="CC0000"/>
                </a:solidFill>
              </a:rPr>
              <a:t>/ผลงาน/ชิ้นงานของนักเรียนจากการประเมินผล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b="1" dirty="0" smtClean="0">
                <a:solidFill>
                  <a:srgbClr val="336600"/>
                </a:solidFill>
              </a:rPr>
              <a:t>มันไม่ใช่ </a:t>
            </a:r>
            <a:r>
              <a:rPr lang="en-US" sz="4000" b="1" dirty="0" smtClean="0">
                <a:solidFill>
                  <a:srgbClr val="336600"/>
                </a:solidFill>
                <a:latin typeface="Angsana New" pitchFamily="18" charset="-34"/>
              </a:rPr>
              <a:t>checklist</a:t>
            </a:r>
            <a:r>
              <a:rPr lang="th-TH" sz="4000" b="1" dirty="0" smtClean="0">
                <a:solidFill>
                  <a:srgbClr val="336600"/>
                </a:solidFill>
                <a:latin typeface="Angsana New" pitchFamily="18" charset="-34"/>
              </a:rPr>
              <a:t> </a:t>
            </a:r>
            <a:r>
              <a:rPr lang="th-TH" sz="4000" b="1" dirty="0" smtClean="0"/>
              <a:t>(ที่มีคำตอบว่า ใช่/ไม่ใช่ </a:t>
            </a:r>
            <a:r>
              <a:rPr lang="en-US" sz="4000" b="1" dirty="0" smtClean="0"/>
              <a:t>#</a:t>
            </a:r>
            <a:r>
              <a:rPr lang="th-TH" sz="4000" b="1" dirty="0" smtClean="0"/>
              <a:t> มี/ไม่มี)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b="1" dirty="0" smtClean="0">
                <a:solidFill>
                  <a:srgbClr val="000066"/>
                </a:solidFill>
              </a:rPr>
              <a:t>เป็นการรวมถึงมิติต่างๆ เข้าด้วยกันคือ</a:t>
            </a:r>
            <a:r>
              <a:rPr lang="th-TH" sz="4000" b="1" dirty="0" smtClean="0">
                <a:solidFill>
                  <a:srgbClr val="000066"/>
                </a:solidFill>
                <a:latin typeface="Angsana New" pitchFamily="18" charset="-34"/>
              </a:rPr>
              <a:t>                                              	</a:t>
            </a:r>
            <a:r>
              <a:rPr lang="th-TH" sz="3600" b="1" dirty="0" smtClean="0">
                <a:solidFill>
                  <a:srgbClr val="000066"/>
                </a:solidFill>
                <a:latin typeface="Angsana New" pitchFamily="18" charset="-34"/>
              </a:rPr>
              <a:t>เกณฑ์หรือด้านที่จะประเมินในด้านต่างๆ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</a:rPr>
              <a:t>( criteria)</a:t>
            </a:r>
            <a:r>
              <a:rPr lang="th-TH" sz="4000" b="1" dirty="0" smtClean="0">
                <a:solidFill>
                  <a:srgbClr val="000066"/>
                </a:solidFill>
              </a:rPr>
              <a:t>                        	</a:t>
            </a:r>
            <a:r>
              <a:rPr lang="th-TH" sz="3600" b="1" dirty="0" smtClean="0">
                <a:solidFill>
                  <a:srgbClr val="000066"/>
                </a:solidFill>
              </a:rPr>
              <a:t>คำอธิบาย</a:t>
            </a:r>
            <a:r>
              <a:rPr lang="th-TH" sz="3600" b="1" dirty="0" smtClean="0">
                <a:solidFill>
                  <a:srgbClr val="000066"/>
                </a:solidFill>
                <a:latin typeface="Angsana New" pitchFamily="18" charset="-34"/>
              </a:rPr>
              <a:t>ระดับคุณภาพ</a:t>
            </a:r>
            <a:r>
              <a:rPr lang="th-TH" sz="3600" b="1" dirty="0" smtClean="0">
                <a:solidFill>
                  <a:srgbClr val="000066"/>
                </a:solidFill>
              </a:rPr>
              <a:t>ของ</a:t>
            </a:r>
            <a:r>
              <a:rPr lang="th-TH" sz="3600" b="1" dirty="0" smtClean="0">
                <a:solidFill>
                  <a:srgbClr val="000066"/>
                </a:solidFill>
                <a:latin typeface="Angsana New" pitchFamily="18" charset="-34"/>
              </a:rPr>
              <a:t>ตัวบ่งชี้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</a:rPr>
              <a:t>indicators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</a:rPr>
              <a:t>)</a:t>
            </a:r>
            <a:r>
              <a:rPr lang="th-TH" sz="3600" b="1" dirty="0" smtClean="0">
                <a:solidFill>
                  <a:srgbClr val="000066"/>
                </a:solidFill>
                <a:latin typeface="Angsana New" pitchFamily="18" charset="-34"/>
              </a:rPr>
              <a:t> และ</a:t>
            </a:r>
            <a:r>
              <a:rPr lang="th-TH" sz="3600" b="1" dirty="0" smtClean="0">
                <a:solidFill>
                  <a:srgbClr val="000066"/>
                </a:solidFill>
              </a:rPr>
              <a:t>                       	</a:t>
            </a:r>
            <a:r>
              <a:rPr lang="th-TH" sz="3600" b="1" dirty="0" smtClean="0">
                <a:solidFill>
                  <a:srgbClr val="000066"/>
                </a:solidFill>
                <a:latin typeface="Angsana New" pitchFamily="18" charset="-34"/>
              </a:rPr>
              <a:t>ช่วงของมาตราส่วนประมาณค่า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Angsana New" pitchFamily="18" charset="-34"/>
              </a:rPr>
              <a:t>rating scale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alpha val="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89000"/>
          </a:xfrm>
          <a:gradFill rotWithShape="1">
            <a:gsLst>
              <a:gs pos="0">
                <a:srgbClr val="EEF0AE"/>
              </a:gs>
              <a:gs pos="100000">
                <a:srgbClr val="FF0066"/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Basic Rubric Template: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23850" y="1484313"/>
            <a:ext cx="8382000" cy="4419600"/>
          </a:xfrm>
          <a:prstGeom prst="rect">
            <a:avLst/>
          </a:prstGeom>
          <a:noFill/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381000" y="3733800"/>
            <a:ext cx="8382000" cy="76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381000" y="4876800"/>
            <a:ext cx="8382000" cy="76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381000" y="2667000"/>
            <a:ext cx="8382000" cy="762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>
            <a:off x="2438400" y="1524000"/>
            <a:ext cx="0" cy="4419600"/>
          </a:xfrm>
          <a:prstGeom prst="line">
            <a:avLst/>
          </a:prstGeom>
          <a:noFill/>
          <a:ln w="317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th-TH"/>
          </a:p>
        </p:txBody>
      </p:sp>
      <p:sp>
        <p:nvSpPr>
          <p:cNvPr id="132104" name="Line 8"/>
          <p:cNvSpPr>
            <a:spLocks noChangeShapeType="1"/>
          </p:cNvSpPr>
          <p:nvPr/>
        </p:nvSpPr>
        <p:spPr bwMode="auto">
          <a:xfrm>
            <a:off x="5562600" y="1524000"/>
            <a:ext cx="0" cy="4419600"/>
          </a:xfrm>
          <a:prstGeom prst="line">
            <a:avLst/>
          </a:prstGeom>
          <a:noFill/>
          <a:ln w="317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th-TH"/>
          </a:p>
        </p:txBody>
      </p:sp>
      <p:sp>
        <p:nvSpPr>
          <p:cNvPr id="132105" name="Line 9"/>
          <p:cNvSpPr>
            <a:spLocks noChangeShapeType="1"/>
          </p:cNvSpPr>
          <p:nvPr/>
        </p:nvSpPr>
        <p:spPr bwMode="auto">
          <a:xfrm>
            <a:off x="7162800" y="1524000"/>
            <a:ext cx="0" cy="4419600"/>
          </a:xfrm>
          <a:prstGeom prst="line">
            <a:avLst/>
          </a:prstGeom>
          <a:noFill/>
          <a:ln w="317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th-TH"/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4038600" y="1524000"/>
            <a:ext cx="0" cy="4419600"/>
          </a:xfrm>
          <a:prstGeom prst="line">
            <a:avLst/>
          </a:prstGeom>
          <a:noFill/>
          <a:ln w="3175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th-TH"/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>
            <a:off x="1371600" y="2819400"/>
            <a:ext cx="0" cy="3124200"/>
          </a:xfrm>
          <a:prstGeom prst="line">
            <a:avLst/>
          </a:prstGeom>
          <a:noFill/>
          <a:ln w="1270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th-TH"/>
          </a:p>
        </p:txBody>
      </p:sp>
      <p:sp>
        <p:nvSpPr>
          <p:cNvPr id="137228" name="Line 12"/>
          <p:cNvSpPr>
            <a:spLocks noChangeShapeType="1"/>
          </p:cNvSpPr>
          <p:nvPr/>
        </p:nvSpPr>
        <p:spPr bwMode="auto">
          <a:xfrm>
            <a:off x="2571736" y="2071678"/>
            <a:ext cx="5334000" cy="0"/>
          </a:xfrm>
          <a:prstGeom prst="line">
            <a:avLst/>
          </a:prstGeom>
          <a:noFill/>
          <a:ln w="1270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th-TH"/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457200" y="1676400"/>
            <a:ext cx="2133600" cy="992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1">
                <a:latin typeface="Tahoma" pitchFamily="34" charset="0"/>
              </a:rPr>
              <a:t>               Scale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endParaRPr lang="en-US" sz="2000" b="1">
              <a:latin typeface="Tahoma" pitchFamily="34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1">
                <a:latin typeface="Tahoma" pitchFamily="34" charset="0"/>
              </a:rPr>
              <a:t>Criteria</a:t>
            </a: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2590800" y="3048000"/>
            <a:ext cx="1371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ahoma" pitchFamily="34" charset="0"/>
              </a:rPr>
              <a:t>Indicator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4114800" y="3048000"/>
            <a:ext cx="1371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ahoma" pitchFamily="34" charset="0"/>
              </a:rPr>
              <a:t>Indicator</a:t>
            </a:r>
          </a:p>
        </p:txBody>
      </p:sp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5638800" y="3048000"/>
            <a:ext cx="1371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ahoma" pitchFamily="34" charset="0"/>
              </a:rPr>
              <a:t>Indicator</a:t>
            </a:r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7315200" y="3048000"/>
            <a:ext cx="1371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ahoma" pitchFamily="34" charset="0"/>
              </a:rPr>
              <a:t>Indicator</a:t>
            </a: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2667000" y="4191000"/>
            <a:ext cx="1371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ahoma" pitchFamily="34" charset="0"/>
              </a:rPr>
              <a:t>Indicator</a:t>
            </a: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4191000" y="4191000"/>
            <a:ext cx="1371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ahoma" pitchFamily="34" charset="0"/>
              </a:rPr>
              <a:t>Indicator</a:t>
            </a:r>
          </a:p>
        </p:txBody>
      </p:sp>
      <p:sp>
        <p:nvSpPr>
          <p:cNvPr id="132116" name="Text Box 20"/>
          <p:cNvSpPr txBox="1">
            <a:spLocks noChangeArrowheads="1"/>
          </p:cNvSpPr>
          <p:nvPr/>
        </p:nvSpPr>
        <p:spPr bwMode="auto">
          <a:xfrm>
            <a:off x="5715000" y="4191000"/>
            <a:ext cx="1371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ahoma" pitchFamily="34" charset="0"/>
              </a:rPr>
              <a:t>Indicator</a:t>
            </a:r>
          </a:p>
        </p:txBody>
      </p:sp>
      <p:sp>
        <p:nvSpPr>
          <p:cNvPr id="132117" name="Text Box 21"/>
          <p:cNvSpPr txBox="1">
            <a:spLocks noChangeArrowheads="1"/>
          </p:cNvSpPr>
          <p:nvPr/>
        </p:nvSpPr>
        <p:spPr bwMode="auto">
          <a:xfrm>
            <a:off x="7391400" y="4191000"/>
            <a:ext cx="1371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ahoma" pitchFamily="34" charset="0"/>
              </a:rPr>
              <a:t>Indicator</a:t>
            </a:r>
          </a:p>
        </p:txBody>
      </p:sp>
      <p:sp>
        <p:nvSpPr>
          <p:cNvPr id="132118" name="Text Box 22"/>
          <p:cNvSpPr txBox="1">
            <a:spLocks noChangeArrowheads="1"/>
          </p:cNvSpPr>
          <p:nvPr/>
        </p:nvSpPr>
        <p:spPr bwMode="auto">
          <a:xfrm>
            <a:off x="2743200" y="5257800"/>
            <a:ext cx="1371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ahoma" pitchFamily="34" charset="0"/>
              </a:rPr>
              <a:t>Indicator</a:t>
            </a:r>
          </a:p>
        </p:txBody>
      </p:sp>
      <p:sp>
        <p:nvSpPr>
          <p:cNvPr id="132119" name="Text Box 23"/>
          <p:cNvSpPr txBox="1">
            <a:spLocks noChangeArrowheads="1"/>
          </p:cNvSpPr>
          <p:nvPr/>
        </p:nvSpPr>
        <p:spPr bwMode="auto">
          <a:xfrm>
            <a:off x="4267200" y="5257800"/>
            <a:ext cx="1371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ahoma" pitchFamily="34" charset="0"/>
              </a:rPr>
              <a:t>Indicator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5791200" y="5257800"/>
            <a:ext cx="1371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ahoma" pitchFamily="34" charset="0"/>
              </a:rPr>
              <a:t>Indicator</a:t>
            </a:r>
          </a:p>
        </p:txBody>
      </p:sp>
      <p:sp>
        <p:nvSpPr>
          <p:cNvPr id="132121" name="Text Box 25"/>
          <p:cNvSpPr txBox="1">
            <a:spLocks noChangeArrowheads="1"/>
          </p:cNvSpPr>
          <p:nvPr/>
        </p:nvSpPr>
        <p:spPr bwMode="auto">
          <a:xfrm>
            <a:off x="7467600" y="5257800"/>
            <a:ext cx="1371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Tahoma" pitchFamily="34" charset="0"/>
              </a:rPr>
              <a:t>Indicator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7" grpId="0" animBg="1"/>
      <p:bldP spid="137228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bg1">
                <a:alpha val="89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>
                <a:alpha val="26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  <a:solidFill>
            <a:srgbClr val="00B0F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Template for Holistic Rubrics:</a:t>
            </a:r>
          </a:p>
        </p:txBody>
      </p:sp>
      <p:graphicFrame>
        <p:nvGraphicFramePr>
          <p:cNvPr id="138243" name="Group 3"/>
          <p:cNvGraphicFramePr>
            <a:graphicFrameLocks noGrp="1"/>
          </p:cNvGraphicFramePr>
          <p:nvPr/>
        </p:nvGraphicFramePr>
        <p:xfrm>
          <a:off x="304800" y="1371600"/>
          <a:ext cx="8458200" cy="4913314"/>
        </p:xfrm>
        <a:graphic>
          <a:graphicData uri="http://schemas.openxmlformats.org/drawingml/2006/table">
            <a:tbl>
              <a:tblPr/>
              <a:tblGrid>
                <a:gridCol w="1371600"/>
                <a:gridCol w="7086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Score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Demonstrates complete understanding of the problem. All requirements of task are included in response.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Demonstrates considerable understanding of the problem. All requirements of task are included.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Demonstrates partial understanding of the problem. Most requirements of task are included.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Demonstrates little understanding of the problem. Many requirements of task are missing.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Demonstrates no understanding of the problem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No response/task not attempted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66FF99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Template for Analytic Rubrics:</a:t>
            </a:r>
          </a:p>
        </p:txBody>
      </p:sp>
      <p:graphicFrame>
        <p:nvGraphicFramePr>
          <p:cNvPr id="140291" name="Group 3"/>
          <p:cNvGraphicFramePr>
            <a:graphicFrameLocks noGrp="1"/>
          </p:cNvGraphicFramePr>
          <p:nvPr/>
        </p:nvGraphicFramePr>
        <p:xfrm>
          <a:off x="228600" y="1143000"/>
          <a:ext cx="8686800" cy="5257802"/>
        </p:xfrm>
        <a:graphic>
          <a:graphicData uri="http://schemas.openxmlformats.org/drawingml/2006/table">
            <a:tbl>
              <a:tblPr/>
              <a:tblGrid>
                <a:gridCol w="1252538"/>
                <a:gridCol w="1643062"/>
                <a:gridCol w="1487488"/>
                <a:gridCol w="1565275"/>
                <a:gridCol w="1720850"/>
                <a:gridCol w="1017587"/>
              </a:tblGrid>
              <a:tr h="1023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Beginning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Developing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Accomplished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Exemplary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Score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Criteria #1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Description reflecting beginning level of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Description reflecting movement toward mastery level of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Description reflecting achievement of mastery level of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Description reflecting highest level of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Criteria #2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Description reflecting beginning level of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Description reflecting movement toward mastery level of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Description reflecting achievement of mastery level of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Description reflecting highest level of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Criteria #3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Description reflecting beginning level of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Description reflecting movement toward mastery level of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Description reflecting achievement of mastery level of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Description reflecting highest level of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Criteria #4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Description reflecting beginning level of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Description reflecting movement toward mastery level of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Description reflecting achievement of mastery level of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Description reflecting highest level of performance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0335" name="WordArt 47"/>
          <p:cNvSpPr>
            <a:spLocks noChangeArrowheads="1" noChangeShapeType="1" noTextEdit="1"/>
          </p:cNvSpPr>
          <p:nvPr/>
        </p:nvSpPr>
        <p:spPr bwMode="auto">
          <a:xfrm>
            <a:off x="3657600" y="34290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ngsana New"/>
                <a:cs typeface="Angsana New"/>
              </a:rPr>
              <a:t>√</a:t>
            </a:r>
          </a:p>
        </p:txBody>
      </p:sp>
      <p:sp>
        <p:nvSpPr>
          <p:cNvPr id="140336" name="WordArt 48"/>
          <p:cNvSpPr>
            <a:spLocks noChangeArrowheads="1" noChangeShapeType="1" noTextEdit="1"/>
          </p:cNvSpPr>
          <p:nvPr/>
        </p:nvSpPr>
        <p:spPr bwMode="auto">
          <a:xfrm>
            <a:off x="3657600" y="45720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ngsana New"/>
                <a:cs typeface="Angsana New"/>
              </a:rPr>
              <a:t>√</a:t>
            </a:r>
          </a:p>
        </p:txBody>
      </p:sp>
      <p:sp>
        <p:nvSpPr>
          <p:cNvPr id="140337" name="WordArt 49"/>
          <p:cNvSpPr>
            <a:spLocks noChangeArrowheads="1" noChangeShapeType="1" noTextEdit="1"/>
          </p:cNvSpPr>
          <p:nvPr/>
        </p:nvSpPr>
        <p:spPr bwMode="auto">
          <a:xfrm>
            <a:off x="5257800" y="2209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ngsana New"/>
                <a:cs typeface="Angsana New"/>
              </a:rPr>
              <a:t>√</a:t>
            </a:r>
          </a:p>
        </p:txBody>
      </p:sp>
      <p:sp>
        <p:nvSpPr>
          <p:cNvPr id="140338" name="WordArt 50"/>
          <p:cNvSpPr>
            <a:spLocks noChangeArrowheads="1" noChangeShapeType="1" noTextEdit="1"/>
          </p:cNvSpPr>
          <p:nvPr/>
        </p:nvSpPr>
        <p:spPr bwMode="auto">
          <a:xfrm>
            <a:off x="6705600" y="57150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ngsana New"/>
                <a:cs typeface="Angsana New"/>
              </a:rPr>
              <a:t>√</a:t>
            </a:r>
          </a:p>
        </p:txBody>
      </p:sp>
      <p:sp>
        <p:nvSpPr>
          <p:cNvPr id="140339" name="WordArt 51"/>
          <p:cNvSpPr>
            <a:spLocks noChangeArrowheads="1" noChangeShapeType="1" noTextEdit="1"/>
          </p:cNvSpPr>
          <p:nvPr/>
        </p:nvSpPr>
        <p:spPr bwMode="auto">
          <a:xfrm>
            <a:off x="8153400" y="2209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ngsana New"/>
                <a:cs typeface="Angsana New"/>
              </a:rPr>
              <a:t>3</a:t>
            </a:r>
          </a:p>
        </p:txBody>
      </p:sp>
      <p:sp>
        <p:nvSpPr>
          <p:cNvPr id="140340" name="WordArt 52"/>
          <p:cNvSpPr>
            <a:spLocks noChangeArrowheads="1" noChangeShapeType="1" noTextEdit="1"/>
          </p:cNvSpPr>
          <p:nvPr/>
        </p:nvSpPr>
        <p:spPr bwMode="auto">
          <a:xfrm>
            <a:off x="8077200" y="33528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ngsana New"/>
                <a:cs typeface="Angsana New"/>
              </a:rPr>
              <a:t>2</a:t>
            </a:r>
          </a:p>
        </p:txBody>
      </p:sp>
      <p:sp>
        <p:nvSpPr>
          <p:cNvPr id="140341" name="WordArt 53"/>
          <p:cNvSpPr>
            <a:spLocks noChangeArrowheads="1" noChangeShapeType="1" noTextEdit="1"/>
          </p:cNvSpPr>
          <p:nvPr/>
        </p:nvSpPr>
        <p:spPr bwMode="auto">
          <a:xfrm>
            <a:off x="8153400" y="45720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ngsana New"/>
                <a:cs typeface="Angsana New"/>
              </a:rPr>
              <a:t>2</a:t>
            </a:r>
          </a:p>
        </p:txBody>
      </p:sp>
      <p:sp>
        <p:nvSpPr>
          <p:cNvPr id="140342" name="WordArt 54"/>
          <p:cNvSpPr>
            <a:spLocks noChangeArrowheads="1" noChangeShapeType="1" noTextEdit="1"/>
          </p:cNvSpPr>
          <p:nvPr/>
        </p:nvSpPr>
        <p:spPr bwMode="auto">
          <a:xfrm>
            <a:off x="8077200" y="57150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ngsana New"/>
                <a:cs typeface="Angsana New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35" grpId="0" animBg="1"/>
      <p:bldP spid="140336" grpId="0" animBg="1"/>
      <p:bldP spid="140337" grpId="0" animBg="1"/>
      <p:bldP spid="140338" grpId="0" animBg="1"/>
      <p:bldP spid="140339" grpId="0" animBg="1"/>
      <p:bldP spid="140340" grpId="0" animBg="1"/>
      <p:bldP spid="140341" grpId="0" animBg="1"/>
      <p:bldP spid="140342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69875"/>
            <a:ext cx="8107362" cy="638175"/>
          </a:xfrm>
          <a:solidFill>
            <a:schemeClr val="bg1"/>
          </a:solidFill>
          <a:ln w="19050">
            <a:solidFill>
              <a:srgbClr val="CC0000"/>
            </a:solidFill>
          </a:ln>
        </p:spPr>
        <p:txBody>
          <a:bodyPr/>
          <a:lstStyle/>
          <a:p>
            <a:r>
              <a:rPr lang="th-TH" sz="3500" b="1" dirty="0" smtClean="0">
                <a:solidFill>
                  <a:srgbClr val="6600FF"/>
                </a:solidFill>
                <a:latin typeface="Angsana New" pitchFamily="18" charset="-34"/>
              </a:rPr>
              <a:t>ใช้  </a:t>
            </a:r>
            <a:r>
              <a:rPr lang="en-US" sz="39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WHERE TO</a:t>
            </a:r>
            <a:r>
              <a:rPr lang="en-US" sz="3500" b="1" dirty="0" smtClean="0">
                <a:solidFill>
                  <a:srgbClr val="6600FF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500" b="1" dirty="0" smtClean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3500" b="1" dirty="0" smtClean="0">
                <a:solidFill>
                  <a:srgbClr val="008000"/>
                </a:solidFill>
                <a:latin typeface="Angsana New" pitchFamily="18" charset="-34"/>
              </a:rPr>
              <a:t>   </a:t>
            </a:r>
            <a:r>
              <a:rPr lang="th-TH" sz="3500" b="1" dirty="0" smtClean="0">
                <a:solidFill>
                  <a:srgbClr val="000066"/>
                </a:solidFill>
                <a:latin typeface="Angsana New" pitchFamily="18" charset="-34"/>
              </a:rPr>
              <a:t>ช่วยตัดสินใจในการจัดการเรียนการสอน</a:t>
            </a:r>
          </a:p>
        </p:txBody>
      </p:sp>
      <p:sp>
        <p:nvSpPr>
          <p:cNvPr id="205834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268413"/>
            <a:ext cx="8785225" cy="5400675"/>
          </a:xfrm>
          <a:solidFill>
            <a:schemeClr val="bg1"/>
          </a:solidFill>
        </p:spPr>
        <p:txBody>
          <a:bodyPr lIns="0" tIns="0" rIns="0" bIns="0"/>
          <a:lstStyle/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sz="38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W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800" b="1" dirty="0" smtClean="0">
                <a:latin typeface="Angsana New" pitchFamily="18" charset="-34"/>
                <a:cs typeface="Angsana New" pitchFamily="18" charset="-34"/>
              </a:rPr>
              <a:t> : 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เรากำลังไปที่ไหน (</a:t>
            </a:r>
            <a:r>
              <a:rPr lang="en-US" sz="3800" b="1" dirty="0" smtClean="0">
                <a:latin typeface="Angsana New" pitchFamily="18" charset="-34"/>
                <a:cs typeface="Angsana New" pitchFamily="18" charset="-34"/>
              </a:rPr>
              <a:t>where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) ,ทำไม (</a:t>
            </a:r>
            <a:r>
              <a:rPr lang="en-US" sz="3800" b="1" dirty="0" smtClean="0">
                <a:latin typeface="Angsana New" pitchFamily="18" charset="-34"/>
                <a:cs typeface="Angsana New" pitchFamily="18" charset="-34"/>
              </a:rPr>
              <a:t>why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3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  และอะไรคือการ	ยอมรับ(</a:t>
            </a:r>
            <a:r>
              <a:rPr lang="en-US" sz="3800" b="1" dirty="0" smtClean="0">
                <a:latin typeface="Angsana New" pitchFamily="18" charset="-34"/>
                <a:cs typeface="Angsana New" pitchFamily="18" charset="-34"/>
              </a:rPr>
              <a:t>what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n-US" sz="38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sz="38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H  : </a:t>
            </a:r>
            <a:r>
              <a:rPr lang="th-TH" sz="3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เราจะตรึง ร้อยรัด (</a:t>
            </a:r>
            <a:r>
              <a:rPr lang="en-US" sz="3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hook</a:t>
            </a:r>
            <a:r>
              <a:rPr lang="th-TH" sz="3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) เหนี่ยวรั้ง (</a:t>
            </a:r>
            <a:r>
              <a:rPr lang="en-US" sz="3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hold</a:t>
            </a:r>
            <a:r>
              <a:rPr lang="th-TH" sz="3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)ความสนอกสนใจ 	ของนักเรียนได้อย่างไร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sz="38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E  :</a:t>
            </a:r>
            <a:r>
              <a:rPr lang="th-TH" sz="38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เราจะคัดเลือกเครื่องมือ (</a:t>
            </a:r>
            <a:r>
              <a:rPr lang="en-US" sz="3800" b="1" dirty="0" smtClean="0">
                <a:latin typeface="Angsana New" pitchFamily="18" charset="-34"/>
                <a:cs typeface="Angsana New" pitchFamily="18" charset="-34"/>
              </a:rPr>
              <a:t>equip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)ให้กับนักเรียน ซึ่งเป็น	เครื่องมือเพื่อใช้ในการสำรวจ ตรวจสอบ (</a:t>
            </a:r>
            <a:r>
              <a:rPr lang="en-US" sz="3800" b="1" dirty="0" smtClean="0">
                <a:latin typeface="Angsana New" pitchFamily="18" charset="-34"/>
                <a:cs typeface="Angsana New" pitchFamily="18" charset="-34"/>
              </a:rPr>
              <a:t>explore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)  และมี	ประสบการณ์ (</a:t>
            </a:r>
            <a:r>
              <a:rPr lang="en-US" sz="3800" b="1" dirty="0" smtClean="0">
                <a:latin typeface="Angsana New" pitchFamily="18" charset="-34"/>
                <a:cs typeface="Angsana New" pitchFamily="18" charset="-34"/>
              </a:rPr>
              <a:t>experience</a:t>
            </a:r>
            <a:r>
              <a:rPr lang="th-TH" sz="3800" b="1" dirty="0" smtClean="0">
                <a:latin typeface="Angsana New" pitchFamily="18" charset="-34"/>
                <a:cs typeface="Angsana New" pitchFamily="18" charset="-34"/>
              </a:rPr>
              <a:t>)ได้อย่างไร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None/>
            </a:pPr>
            <a:r>
              <a:rPr lang="en-US" sz="34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en-US" sz="38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R  : </a:t>
            </a:r>
            <a:r>
              <a:rPr lang="th-TH" sz="3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เราจะช่วยเหลือให้นักเรียนคิดพิจารณาทบทวนใหม่, 	(</a:t>
            </a:r>
            <a:r>
              <a:rPr lang="en-US" sz="3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rethink</a:t>
            </a:r>
            <a:r>
              <a:rPr lang="th-TH" sz="3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) 	ฝึกฝน (</a:t>
            </a:r>
            <a:r>
              <a:rPr lang="en-US" sz="3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rehearse</a:t>
            </a:r>
            <a:r>
              <a:rPr lang="th-TH" sz="3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),    พิจารณาปรับปรุงใหม่ 	(</a:t>
            </a:r>
            <a:r>
              <a:rPr lang="en-US" sz="3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revise</a:t>
            </a:r>
            <a:r>
              <a:rPr lang="th-TH" sz="3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) และแก้ไขให้มีคุณภาพดีขึ้นๆ (</a:t>
            </a:r>
            <a:r>
              <a:rPr lang="en-US" sz="3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refine</a:t>
            </a:r>
            <a:r>
              <a:rPr lang="th-TH" sz="3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) ได้อย่างไร</a:t>
            </a:r>
            <a:r>
              <a:rPr lang="en-US" sz="3400" b="1" dirty="0" smtClean="0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      </a:t>
            </a:r>
            <a:endParaRPr lang="th-TH" sz="3400" b="1" dirty="0" smtClean="0">
              <a:solidFill>
                <a:srgbClr val="CC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4" grpId="0" build="p" bldLvl="5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ChangeArrowheads="1"/>
          </p:cNvSpPr>
          <p:nvPr/>
        </p:nvSpPr>
        <p:spPr bwMode="auto">
          <a:xfrm>
            <a:off x="142875" y="285728"/>
            <a:ext cx="8893175" cy="6183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sz="4400" b="1">
                <a:latin typeface="Angsana New" pitchFamily="18" charset="-34"/>
                <a:cs typeface="Angsana New" pitchFamily="18" charset="-34"/>
              </a:rPr>
              <a:t>    </a:t>
            </a:r>
            <a:r>
              <a:rPr lang="en-US" sz="4400" b="1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E</a:t>
            </a:r>
            <a:r>
              <a:rPr lang="en-US" sz="4400" b="1">
                <a:latin typeface="Angsana New" pitchFamily="18" charset="-34"/>
                <a:cs typeface="Angsana New" pitchFamily="18" charset="-34"/>
              </a:rPr>
              <a:t>  :</a:t>
            </a:r>
            <a:r>
              <a:rPr lang="th-TH" sz="4400" b="1">
                <a:latin typeface="Angsana New" pitchFamily="18" charset="-34"/>
                <a:cs typeface="Angsana New" pitchFamily="18" charset="-34"/>
              </a:rPr>
              <a:t> นักเรียนจะประเมินผล (</a:t>
            </a:r>
            <a:r>
              <a:rPr lang="en-US" sz="4400" b="1">
                <a:latin typeface="Angsana New" pitchFamily="18" charset="-34"/>
                <a:cs typeface="Angsana New" pitchFamily="18" charset="-34"/>
              </a:rPr>
              <a:t>evaluate</a:t>
            </a:r>
            <a:r>
              <a:rPr lang="th-TH" sz="4400" b="1">
                <a:latin typeface="Angsana New" pitchFamily="18" charset="-34"/>
                <a:cs typeface="Angsana New" pitchFamily="18" charset="-34"/>
              </a:rPr>
              <a:t>)ตนเองและ   	พิจารณาไตร่ตรอง การเรียนรู้ของพวกเขาเองได้	อย่างไร</a:t>
            </a:r>
          </a:p>
          <a:p>
            <a:r>
              <a:rPr lang="en-US" sz="4400" b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</a:t>
            </a:r>
            <a:r>
              <a:rPr lang="en-US" sz="4400" b="1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T</a:t>
            </a:r>
            <a:r>
              <a:rPr lang="en-US" sz="4400" b="1">
                <a:latin typeface="Angsana New" pitchFamily="18" charset="-34"/>
                <a:cs typeface="Angsana New" pitchFamily="18" charset="-34"/>
              </a:rPr>
              <a:t>  : </a:t>
            </a:r>
            <a:r>
              <a:rPr lang="th-TH" sz="4400" b="1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เราจะปรับ (</a:t>
            </a:r>
            <a:r>
              <a:rPr lang="en-US" sz="4400" b="1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tailor</a:t>
            </a:r>
            <a:r>
              <a:rPr lang="th-TH" sz="4400" b="1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)กิจกรรมการเรียนรู้ที่มีความ	หลากหลายให้สอดคล้องกับความตามความต้องการ, 	ตามความสนใจและตาม </a:t>
            </a:r>
            <a:r>
              <a:rPr lang="en-US" sz="4400" b="1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styles</a:t>
            </a:r>
            <a:r>
              <a:rPr lang="th-TH" sz="4400" b="1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    ของนักเรียนแต่ละ	คนได้อย่างไร </a:t>
            </a:r>
            <a:r>
              <a:rPr lang="en-US" sz="4400" b="1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?</a:t>
            </a:r>
          </a:p>
          <a:p>
            <a:r>
              <a:rPr lang="en-US" sz="4400" b="1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    </a:t>
            </a:r>
            <a:r>
              <a:rPr lang="en-US" sz="4800" b="1">
                <a:solidFill>
                  <a:srgbClr val="CC0000"/>
                </a:solidFill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4400" b="1">
                <a:latin typeface="Angsana New" pitchFamily="18" charset="-34"/>
                <a:cs typeface="Angsana New" pitchFamily="18" charset="-34"/>
              </a:rPr>
              <a:t>  : </a:t>
            </a:r>
            <a:r>
              <a:rPr lang="th-TH" sz="4400" b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เราจะบริหารจัดการ (</a:t>
            </a:r>
            <a:r>
              <a:rPr lang="en-US" sz="4400" b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organize</a:t>
            </a:r>
            <a:r>
              <a:rPr lang="th-TH" sz="4400" b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) และจัดลำดับ	ขั้นตอนการเรียนรู้ได้อย่างไร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ตัวยึดวันที่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th-TH" smtClean="0"/>
              <a:t>บอย &amp; ปู่</a:t>
            </a:r>
          </a:p>
        </p:txBody>
      </p:sp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42863" y="85725"/>
            <a:ext cx="2520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>
                <a:solidFill>
                  <a:srgbClr val="660066"/>
                </a:solidFill>
              </a:rPr>
              <a:t>รายวิชาภาษาไทย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884238" y="836613"/>
            <a:ext cx="6192837" cy="34988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955675" y="981075"/>
            <a:ext cx="1368425" cy="325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solidFill>
                <a:srgbClr val="FF00FF"/>
              </a:solidFill>
            </a:endParaRP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2540000" y="981075"/>
            <a:ext cx="1368425" cy="325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4051300" y="981075"/>
            <a:ext cx="1368425" cy="325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5564188" y="981075"/>
            <a:ext cx="1368425" cy="325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955675" y="3644900"/>
            <a:ext cx="1368425" cy="5905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ngsana New" pitchFamily="18" charset="-34"/>
              </a:rPr>
              <a:t>Sum unit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2540000" y="3644900"/>
            <a:ext cx="1368425" cy="5905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ngsana New" pitchFamily="18" charset="-34"/>
              </a:rPr>
              <a:t>Sum unit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4052888" y="3644900"/>
            <a:ext cx="1368425" cy="5905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ngsana New" pitchFamily="18" charset="-34"/>
              </a:rPr>
              <a:t>Sum unit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5564188" y="3644900"/>
            <a:ext cx="1368425" cy="5905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Angsana New" pitchFamily="18" charset="-34"/>
              </a:rPr>
              <a:t>Sum unit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971550" y="1081088"/>
            <a:ext cx="1163638" cy="4572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cs typeface="AngsanaUPC" pitchFamily="18" charset="-34"/>
              </a:rPr>
              <a:t>หน่วยที่</a:t>
            </a:r>
            <a:r>
              <a:rPr lang="en-US" sz="2400" b="1">
                <a:cs typeface="AngsanaUPC" pitchFamily="18" charset="-34"/>
              </a:rPr>
              <a:t> </a:t>
            </a:r>
            <a:r>
              <a:rPr lang="en-US" sz="2400" b="1">
                <a:latin typeface="Angsana New" pitchFamily="18" charset="-34"/>
              </a:rPr>
              <a:t>1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2555875" y="1066800"/>
            <a:ext cx="1368425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cs typeface="AngsanaUPC" pitchFamily="18" charset="-34"/>
              </a:rPr>
              <a:t>หน่วยที่</a:t>
            </a:r>
            <a:r>
              <a:rPr lang="en-US" sz="2400" b="1">
                <a:cs typeface="AngsanaUPC" pitchFamily="18" charset="-34"/>
              </a:rPr>
              <a:t> </a:t>
            </a:r>
            <a:r>
              <a:rPr lang="en-US" sz="2400" b="1">
                <a:latin typeface="Angsana New" pitchFamily="18" charset="-34"/>
              </a:rPr>
              <a:t>2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4140200" y="1052513"/>
            <a:ext cx="1120775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cs typeface="AngsanaUPC" pitchFamily="18" charset="-34"/>
              </a:rPr>
              <a:t>หน่วยที่</a:t>
            </a:r>
            <a:r>
              <a:rPr lang="en-US" sz="2400" b="1">
                <a:cs typeface="AngsanaUPC" pitchFamily="18" charset="-34"/>
              </a:rPr>
              <a:t> </a:t>
            </a:r>
            <a:r>
              <a:rPr lang="en-US" sz="2400" b="1">
                <a:latin typeface="Angsana New" pitchFamily="18" charset="-34"/>
              </a:rPr>
              <a:t>3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5651500" y="1038225"/>
            <a:ext cx="1225550" cy="457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cs typeface="AngsanaUPC" pitchFamily="18" charset="-34"/>
              </a:rPr>
              <a:t>หน่วยที่</a:t>
            </a:r>
            <a:r>
              <a:rPr lang="en-US" sz="2400" b="1">
                <a:cs typeface="AngsanaUPC" pitchFamily="18" charset="-34"/>
              </a:rPr>
              <a:t> </a:t>
            </a:r>
            <a:r>
              <a:rPr lang="en-US" sz="2400" b="1">
                <a:latin typeface="Angsana New" pitchFamily="18" charset="-34"/>
              </a:rPr>
              <a:t>4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52" name="Line 16"/>
          <p:cNvSpPr>
            <a:spLocks noChangeShapeType="1"/>
          </p:cNvSpPr>
          <p:nvPr/>
        </p:nvSpPr>
        <p:spPr bwMode="auto">
          <a:xfrm>
            <a:off x="990600" y="4970463"/>
            <a:ext cx="5526088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 flipV="1">
            <a:off x="947738" y="5805488"/>
            <a:ext cx="5064125" cy="1587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0" y="4510088"/>
            <a:ext cx="161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>
                <a:solidFill>
                  <a:srgbClr val="003300"/>
                </a:solidFill>
              </a:rPr>
              <a:t>อ่าน คิดวิเคราะห์                      และเขียน</a:t>
            </a:r>
          </a:p>
        </p:txBody>
      </p:sp>
      <p:sp>
        <p:nvSpPr>
          <p:cNvPr id="142355" name="Text Box 19"/>
          <p:cNvSpPr txBox="1">
            <a:spLocks noChangeArrowheads="1"/>
          </p:cNvSpPr>
          <p:nvPr/>
        </p:nvSpPr>
        <p:spPr bwMode="auto">
          <a:xfrm>
            <a:off x="14288" y="5473700"/>
            <a:ext cx="1425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000" b="1">
                <a:solidFill>
                  <a:srgbClr val="660066"/>
                </a:solidFill>
              </a:rPr>
              <a:t>คุณลักษณะ                   อันพึงประสงค์</a:t>
            </a:r>
          </a:p>
        </p:txBody>
      </p:sp>
      <p:sp>
        <p:nvSpPr>
          <p:cNvPr id="142356" name="Line 20"/>
          <p:cNvSpPr>
            <a:spLocks noChangeShapeType="1"/>
          </p:cNvSpPr>
          <p:nvPr/>
        </p:nvSpPr>
        <p:spPr bwMode="auto">
          <a:xfrm flipV="1">
            <a:off x="1524000" y="3213100"/>
            <a:ext cx="0" cy="1728788"/>
          </a:xfrm>
          <a:prstGeom prst="line">
            <a:avLst/>
          </a:prstGeom>
          <a:noFill/>
          <a:ln w="28575">
            <a:solidFill>
              <a:srgbClr val="0033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947738" y="1571625"/>
            <a:ext cx="1368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/>
              <a:t>กิจกรรม </a:t>
            </a:r>
            <a:r>
              <a:rPr lang="en-US" sz="2400" b="1">
                <a:latin typeface="Angsana New" pitchFamily="18" charset="-34"/>
              </a:rPr>
              <a:t>1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58" name="Line 22"/>
          <p:cNvSpPr>
            <a:spLocks noChangeShapeType="1"/>
          </p:cNvSpPr>
          <p:nvPr/>
        </p:nvSpPr>
        <p:spPr bwMode="auto">
          <a:xfrm flipV="1">
            <a:off x="4979988" y="2781300"/>
            <a:ext cx="0" cy="2160588"/>
          </a:xfrm>
          <a:prstGeom prst="line">
            <a:avLst/>
          </a:prstGeom>
          <a:noFill/>
          <a:ln w="28575">
            <a:solidFill>
              <a:srgbClr val="0033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59" name="Line 23"/>
          <p:cNvSpPr>
            <a:spLocks noChangeShapeType="1"/>
          </p:cNvSpPr>
          <p:nvPr/>
        </p:nvSpPr>
        <p:spPr bwMode="auto">
          <a:xfrm flipV="1">
            <a:off x="5267325" y="4005263"/>
            <a:ext cx="0" cy="936625"/>
          </a:xfrm>
          <a:prstGeom prst="line">
            <a:avLst/>
          </a:prstGeom>
          <a:noFill/>
          <a:ln w="28575">
            <a:solidFill>
              <a:srgbClr val="0033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60" name="Line 24"/>
          <p:cNvSpPr>
            <a:spLocks noChangeShapeType="1"/>
          </p:cNvSpPr>
          <p:nvPr/>
        </p:nvSpPr>
        <p:spPr bwMode="auto">
          <a:xfrm flipV="1">
            <a:off x="6478588" y="4005263"/>
            <a:ext cx="0" cy="936625"/>
          </a:xfrm>
          <a:prstGeom prst="line">
            <a:avLst/>
          </a:prstGeom>
          <a:noFill/>
          <a:ln w="28575">
            <a:solidFill>
              <a:srgbClr val="0033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61" name="Line 25"/>
          <p:cNvSpPr>
            <a:spLocks noChangeShapeType="1"/>
          </p:cNvSpPr>
          <p:nvPr/>
        </p:nvSpPr>
        <p:spPr bwMode="auto">
          <a:xfrm flipV="1">
            <a:off x="3582988" y="3170238"/>
            <a:ext cx="0" cy="2620962"/>
          </a:xfrm>
          <a:prstGeom prst="line">
            <a:avLst/>
          </a:prstGeom>
          <a:noFill/>
          <a:ln w="28575">
            <a:solidFill>
              <a:srgbClr val="00808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62" name="Line 26"/>
          <p:cNvSpPr>
            <a:spLocks noChangeShapeType="1"/>
          </p:cNvSpPr>
          <p:nvPr/>
        </p:nvSpPr>
        <p:spPr bwMode="auto">
          <a:xfrm flipV="1">
            <a:off x="1970088" y="2349500"/>
            <a:ext cx="0" cy="3455988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63" name="Line 27"/>
          <p:cNvSpPr>
            <a:spLocks noChangeShapeType="1"/>
          </p:cNvSpPr>
          <p:nvPr/>
        </p:nvSpPr>
        <p:spPr bwMode="auto">
          <a:xfrm flipV="1">
            <a:off x="4576763" y="1844675"/>
            <a:ext cx="0" cy="3960813"/>
          </a:xfrm>
          <a:prstGeom prst="line">
            <a:avLst/>
          </a:prstGeom>
          <a:noFill/>
          <a:ln w="28575">
            <a:solidFill>
              <a:srgbClr val="CC33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1206500" y="5589588"/>
            <a:ext cx="360363" cy="360362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1797050" y="5589588"/>
            <a:ext cx="360363" cy="360362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2314575" y="5589588"/>
            <a:ext cx="360363" cy="360362"/>
          </a:xfrm>
          <a:prstGeom prst="ellipse">
            <a:avLst/>
          </a:prstGeom>
          <a:solidFill>
            <a:srgbClr val="996633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2819400" y="5589588"/>
            <a:ext cx="360363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3381375" y="5589588"/>
            <a:ext cx="360363" cy="360362"/>
          </a:xfrm>
          <a:prstGeom prst="ellipse">
            <a:avLst/>
          </a:prstGeom>
          <a:solidFill>
            <a:srgbClr val="0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3884613" y="5589588"/>
            <a:ext cx="360362" cy="360362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4403725" y="5589588"/>
            <a:ext cx="360363" cy="360362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5022850" y="5589588"/>
            <a:ext cx="360363" cy="360362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372" name="Oval 36"/>
          <p:cNvSpPr>
            <a:spLocks noChangeArrowheads="1"/>
          </p:cNvSpPr>
          <p:nvPr/>
        </p:nvSpPr>
        <p:spPr bwMode="auto">
          <a:xfrm>
            <a:off x="5627688" y="5589588"/>
            <a:ext cx="360362" cy="360362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373" name="Line 37"/>
          <p:cNvSpPr>
            <a:spLocks noChangeShapeType="1"/>
          </p:cNvSpPr>
          <p:nvPr/>
        </p:nvSpPr>
        <p:spPr bwMode="auto">
          <a:xfrm flipH="1" flipV="1">
            <a:off x="2174875" y="3141663"/>
            <a:ext cx="279400" cy="2447925"/>
          </a:xfrm>
          <a:prstGeom prst="line">
            <a:avLst/>
          </a:prstGeom>
          <a:noFill/>
          <a:ln w="28575">
            <a:solidFill>
              <a:srgbClr val="996633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74" name="Line 38"/>
          <p:cNvSpPr>
            <a:spLocks noChangeShapeType="1"/>
          </p:cNvSpPr>
          <p:nvPr/>
        </p:nvSpPr>
        <p:spPr bwMode="auto">
          <a:xfrm flipV="1">
            <a:off x="3021013" y="1844675"/>
            <a:ext cx="0" cy="3744913"/>
          </a:xfrm>
          <a:prstGeom prst="line">
            <a:avLst/>
          </a:prstGeom>
          <a:noFill/>
          <a:ln w="28575">
            <a:solidFill>
              <a:srgbClr val="0099FF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75" name="Line 39"/>
          <p:cNvSpPr>
            <a:spLocks noChangeShapeType="1"/>
          </p:cNvSpPr>
          <p:nvPr/>
        </p:nvSpPr>
        <p:spPr bwMode="auto">
          <a:xfrm flipV="1">
            <a:off x="1393825" y="2781300"/>
            <a:ext cx="0" cy="2808288"/>
          </a:xfrm>
          <a:prstGeom prst="line">
            <a:avLst/>
          </a:prstGeom>
          <a:noFill/>
          <a:ln w="28575">
            <a:solidFill>
              <a:srgbClr val="660066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76" name="Line 40"/>
          <p:cNvSpPr>
            <a:spLocks noChangeShapeType="1"/>
          </p:cNvSpPr>
          <p:nvPr/>
        </p:nvSpPr>
        <p:spPr bwMode="auto">
          <a:xfrm flipH="1" flipV="1">
            <a:off x="5295900" y="2781300"/>
            <a:ext cx="400050" cy="2808288"/>
          </a:xfrm>
          <a:prstGeom prst="line">
            <a:avLst/>
          </a:prstGeom>
          <a:noFill/>
          <a:ln w="28575">
            <a:solidFill>
              <a:srgbClr val="333399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5922963" y="3213100"/>
            <a:ext cx="334962" cy="2376488"/>
          </a:xfrm>
          <a:prstGeom prst="line">
            <a:avLst/>
          </a:prstGeom>
          <a:noFill/>
          <a:ln w="28575">
            <a:solidFill>
              <a:srgbClr val="333399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78" name="Rectangle 42"/>
          <p:cNvSpPr>
            <a:spLocks noChangeArrowheads="1"/>
          </p:cNvSpPr>
          <p:nvPr/>
        </p:nvSpPr>
        <p:spPr bwMode="auto">
          <a:xfrm>
            <a:off x="6675438" y="6021388"/>
            <a:ext cx="1008062" cy="808037"/>
          </a:xfrm>
          <a:prstGeom prst="rect">
            <a:avLst/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 b="1">
                <a:solidFill>
                  <a:srgbClr val="FFFFFF"/>
                </a:solidFill>
              </a:rPr>
              <a:t>รายงาน  </a:t>
            </a:r>
          </a:p>
          <a:p>
            <a:pPr algn="ctr"/>
            <a:r>
              <a:rPr lang="th-TH" sz="1800" b="1">
                <a:solidFill>
                  <a:srgbClr val="FFFFFF"/>
                </a:solidFill>
              </a:rPr>
              <a:t>ความก้าวหน้า</a:t>
            </a:r>
          </a:p>
          <a:p>
            <a:pPr algn="ctr"/>
            <a:r>
              <a:rPr lang="th-TH" sz="1800" b="1">
                <a:solidFill>
                  <a:srgbClr val="FFFFFF"/>
                </a:solidFill>
              </a:rPr>
              <a:t>(</a:t>
            </a:r>
            <a:r>
              <a:rPr lang="en-US" sz="1800" b="1">
                <a:solidFill>
                  <a:srgbClr val="FFFFFF"/>
                </a:solidFill>
              </a:rPr>
              <a:t>2</a:t>
            </a:r>
            <a:r>
              <a:rPr lang="th-TH" sz="1800" b="1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42379" name="Rectangle 43"/>
          <p:cNvSpPr>
            <a:spLocks noChangeArrowheads="1"/>
          </p:cNvSpPr>
          <p:nvPr/>
        </p:nvSpPr>
        <p:spPr bwMode="auto">
          <a:xfrm>
            <a:off x="7235825" y="981075"/>
            <a:ext cx="792163" cy="2376488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 b="1">
                <a:solidFill>
                  <a:schemeClr val="bg1"/>
                </a:solidFill>
              </a:rPr>
              <a:t>สอบ</a:t>
            </a:r>
          </a:p>
          <a:p>
            <a:pPr algn="ctr"/>
            <a:r>
              <a:rPr lang="th-TH" sz="2000" b="1">
                <a:solidFill>
                  <a:schemeClr val="bg1"/>
                </a:solidFill>
              </a:rPr>
              <a:t>ปลายภาค</a:t>
            </a:r>
          </a:p>
        </p:txBody>
      </p:sp>
      <p:sp>
        <p:nvSpPr>
          <p:cNvPr id="142380" name="Oval 44"/>
          <p:cNvSpPr>
            <a:spLocks noChangeArrowheads="1"/>
          </p:cNvSpPr>
          <p:nvPr/>
        </p:nvSpPr>
        <p:spPr bwMode="auto">
          <a:xfrm>
            <a:off x="3756025" y="260350"/>
            <a:ext cx="64928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70</a:t>
            </a:r>
            <a:endParaRPr lang="th-TH" b="1"/>
          </a:p>
        </p:txBody>
      </p:sp>
      <p:sp>
        <p:nvSpPr>
          <p:cNvPr id="142381" name="Oval 45"/>
          <p:cNvSpPr>
            <a:spLocks noChangeArrowheads="1"/>
          </p:cNvSpPr>
          <p:nvPr/>
        </p:nvSpPr>
        <p:spPr bwMode="auto">
          <a:xfrm>
            <a:off x="7315200" y="260350"/>
            <a:ext cx="649288" cy="504825"/>
          </a:xfrm>
          <a:prstGeom prst="ellipse">
            <a:avLst/>
          </a:prstGeom>
          <a:solidFill>
            <a:srgbClr val="00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30</a:t>
            </a:r>
            <a:endParaRPr lang="th-TH" b="1">
              <a:solidFill>
                <a:schemeClr val="bg1"/>
              </a:solidFill>
            </a:endParaRPr>
          </a:p>
        </p:txBody>
      </p:sp>
      <p:sp>
        <p:nvSpPr>
          <p:cNvPr id="142382" name="AutoShape 46"/>
          <p:cNvSpPr>
            <a:spLocks noChangeArrowheads="1"/>
          </p:cNvSpPr>
          <p:nvPr/>
        </p:nvSpPr>
        <p:spPr bwMode="auto">
          <a:xfrm>
            <a:off x="1119188" y="6108700"/>
            <a:ext cx="971550" cy="692150"/>
          </a:xfrm>
          <a:prstGeom prst="smileyFace">
            <a:avLst>
              <a:gd name="adj" fmla="val 4653"/>
            </a:avLst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 b="1">
                <a:solidFill>
                  <a:schemeClr val="bg1"/>
                </a:solidFill>
              </a:rPr>
              <a:t>บันทึกผล </a:t>
            </a:r>
            <a:r>
              <a:rPr lang="en-US" sz="2000" b="1">
                <a:solidFill>
                  <a:schemeClr val="bg1"/>
                </a:solidFill>
                <a:latin typeface="Angsana New" pitchFamily="18" charset="-34"/>
              </a:rPr>
              <a:t>1</a:t>
            </a:r>
            <a:endParaRPr lang="th-TH" sz="20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142383" name="Line 47"/>
          <p:cNvSpPr>
            <a:spLocks noChangeShapeType="1"/>
          </p:cNvSpPr>
          <p:nvPr/>
        </p:nvSpPr>
        <p:spPr bwMode="auto">
          <a:xfrm>
            <a:off x="1619250" y="4292600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84" name="Line 48"/>
          <p:cNvSpPr>
            <a:spLocks noChangeShapeType="1"/>
          </p:cNvSpPr>
          <p:nvPr/>
        </p:nvSpPr>
        <p:spPr bwMode="auto">
          <a:xfrm flipH="1">
            <a:off x="2916238" y="4249738"/>
            <a:ext cx="504825" cy="1916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85" name="Line 49"/>
          <p:cNvSpPr>
            <a:spLocks noChangeShapeType="1"/>
          </p:cNvSpPr>
          <p:nvPr/>
        </p:nvSpPr>
        <p:spPr bwMode="auto">
          <a:xfrm flipH="1">
            <a:off x="5940425" y="4249738"/>
            <a:ext cx="71438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86" name="Line 50"/>
          <p:cNvSpPr>
            <a:spLocks noChangeShapeType="1"/>
          </p:cNvSpPr>
          <p:nvPr/>
        </p:nvSpPr>
        <p:spPr bwMode="auto">
          <a:xfrm>
            <a:off x="4643438" y="4292600"/>
            <a:ext cx="21590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387" name="Rectangle 51"/>
          <p:cNvSpPr>
            <a:spLocks noChangeArrowheads="1"/>
          </p:cNvSpPr>
          <p:nvPr/>
        </p:nvSpPr>
        <p:spPr bwMode="auto">
          <a:xfrm>
            <a:off x="958850" y="2017713"/>
            <a:ext cx="1368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/>
              <a:t>กิจกรรม </a:t>
            </a:r>
            <a:r>
              <a:rPr lang="en-US" sz="2400" b="1">
                <a:latin typeface="Angsana New" pitchFamily="18" charset="-34"/>
              </a:rPr>
              <a:t>2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88" name="Rectangle 52"/>
          <p:cNvSpPr>
            <a:spLocks noChangeArrowheads="1"/>
          </p:cNvSpPr>
          <p:nvPr/>
        </p:nvSpPr>
        <p:spPr bwMode="auto">
          <a:xfrm>
            <a:off x="957263" y="2465388"/>
            <a:ext cx="1368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/>
              <a:t>กิจกรรม </a:t>
            </a:r>
            <a:r>
              <a:rPr lang="en-US" sz="2400" b="1">
                <a:latin typeface="Angsana New" pitchFamily="18" charset="-34"/>
              </a:rPr>
              <a:t>3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89" name="Rectangle 53"/>
          <p:cNvSpPr>
            <a:spLocks noChangeArrowheads="1"/>
          </p:cNvSpPr>
          <p:nvPr/>
        </p:nvSpPr>
        <p:spPr bwMode="auto">
          <a:xfrm>
            <a:off x="957263" y="2909888"/>
            <a:ext cx="1368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/>
              <a:t>กิจกรรม </a:t>
            </a:r>
            <a:r>
              <a:rPr lang="en-US" sz="2400" b="1">
                <a:latin typeface="Angsana New" pitchFamily="18" charset="-34"/>
              </a:rPr>
              <a:t>4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90" name="Rectangle 54"/>
          <p:cNvSpPr>
            <a:spLocks noChangeArrowheads="1"/>
          </p:cNvSpPr>
          <p:nvPr/>
        </p:nvSpPr>
        <p:spPr bwMode="auto">
          <a:xfrm>
            <a:off x="2541588" y="1571625"/>
            <a:ext cx="1368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/>
              <a:t>กิจกรรม </a:t>
            </a:r>
            <a:r>
              <a:rPr lang="en-US" sz="2400" b="1">
                <a:latin typeface="Angsana New" pitchFamily="18" charset="-34"/>
              </a:rPr>
              <a:t>1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91" name="Rectangle 55"/>
          <p:cNvSpPr>
            <a:spLocks noChangeArrowheads="1"/>
          </p:cNvSpPr>
          <p:nvPr/>
        </p:nvSpPr>
        <p:spPr bwMode="auto">
          <a:xfrm>
            <a:off x="2538413" y="2017713"/>
            <a:ext cx="1368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/>
              <a:t>กิจกรรม </a:t>
            </a:r>
            <a:r>
              <a:rPr lang="en-US" sz="2400" b="1">
                <a:latin typeface="Angsana New" pitchFamily="18" charset="-34"/>
              </a:rPr>
              <a:t>2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92" name="Rectangle 56"/>
          <p:cNvSpPr>
            <a:spLocks noChangeArrowheads="1"/>
          </p:cNvSpPr>
          <p:nvPr/>
        </p:nvSpPr>
        <p:spPr bwMode="auto">
          <a:xfrm>
            <a:off x="2536825" y="2465388"/>
            <a:ext cx="1368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/>
              <a:t>กิจกรรม </a:t>
            </a:r>
            <a:r>
              <a:rPr lang="en-US" sz="2400" b="1">
                <a:latin typeface="Angsana New" pitchFamily="18" charset="-34"/>
              </a:rPr>
              <a:t>3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93" name="Rectangle 57"/>
          <p:cNvSpPr>
            <a:spLocks noChangeArrowheads="1"/>
          </p:cNvSpPr>
          <p:nvPr/>
        </p:nvSpPr>
        <p:spPr bwMode="auto">
          <a:xfrm>
            <a:off x="2536825" y="2909888"/>
            <a:ext cx="1368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/>
              <a:t>กิจกรรม </a:t>
            </a:r>
            <a:r>
              <a:rPr lang="en-US" sz="2400" b="1">
                <a:latin typeface="Angsana New" pitchFamily="18" charset="-34"/>
              </a:rPr>
              <a:t>4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94" name="Rectangle 58"/>
          <p:cNvSpPr>
            <a:spLocks noChangeArrowheads="1"/>
          </p:cNvSpPr>
          <p:nvPr/>
        </p:nvSpPr>
        <p:spPr bwMode="auto">
          <a:xfrm>
            <a:off x="4056063" y="1600200"/>
            <a:ext cx="1368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/>
              <a:t>กิจกรรม </a:t>
            </a:r>
            <a:r>
              <a:rPr lang="en-US" sz="2400" b="1">
                <a:latin typeface="Angsana New" pitchFamily="18" charset="-34"/>
              </a:rPr>
              <a:t>1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95" name="Rectangle 59"/>
          <p:cNvSpPr>
            <a:spLocks noChangeArrowheads="1"/>
          </p:cNvSpPr>
          <p:nvPr/>
        </p:nvSpPr>
        <p:spPr bwMode="auto">
          <a:xfrm>
            <a:off x="4052888" y="2046288"/>
            <a:ext cx="1368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/>
              <a:t>กิจกรรม </a:t>
            </a:r>
            <a:r>
              <a:rPr lang="en-US" sz="2400" b="1">
                <a:latin typeface="Angsana New" pitchFamily="18" charset="-34"/>
              </a:rPr>
              <a:t>2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96" name="Rectangle 60"/>
          <p:cNvSpPr>
            <a:spLocks noChangeArrowheads="1"/>
          </p:cNvSpPr>
          <p:nvPr/>
        </p:nvSpPr>
        <p:spPr bwMode="auto">
          <a:xfrm>
            <a:off x="4051300" y="2479675"/>
            <a:ext cx="1368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/>
              <a:t>กิจกรรม </a:t>
            </a:r>
            <a:r>
              <a:rPr lang="en-US" sz="2400" b="1">
                <a:latin typeface="Angsana New" pitchFamily="18" charset="-34"/>
              </a:rPr>
              <a:t>3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97" name="Rectangle 61"/>
          <p:cNvSpPr>
            <a:spLocks noChangeArrowheads="1"/>
          </p:cNvSpPr>
          <p:nvPr/>
        </p:nvSpPr>
        <p:spPr bwMode="auto">
          <a:xfrm>
            <a:off x="4051300" y="2924175"/>
            <a:ext cx="1368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/>
              <a:t>กิจกรรม </a:t>
            </a:r>
            <a:r>
              <a:rPr lang="en-US" sz="2400" b="1">
                <a:latin typeface="Angsana New" pitchFamily="18" charset="-34"/>
              </a:rPr>
              <a:t>4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98" name="Rectangle 62"/>
          <p:cNvSpPr>
            <a:spLocks noChangeArrowheads="1"/>
          </p:cNvSpPr>
          <p:nvPr/>
        </p:nvSpPr>
        <p:spPr bwMode="auto">
          <a:xfrm>
            <a:off x="5567363" y="1571625"/>
            <a:ext cx="1368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/>
              <a:t>กิจกรรม </a:t>
            </a:r>
            <a:r>
              <a:rPr lang="en-US" sz="2400" b="1">
                <a:latin typeface="Angsana New" pitchFamily="18" charset="-34"/>
              </a:rPr>
              <a:t>1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399" name="Rectangle 63"/>
          <p:cNvSpPr>
            <a:spLocks noChangeArrowheads="1"/>
          </p:cNvSpPr>
          <p:nvPr/>
        </p:nvSpPr>
        <p:spPr bwMode="auto">
          <a:xfrm>
            <a:off x="5564188" y="2017713"/>
            <a:ext cx="1368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/>
              <a:t>กิจกรรม </a:t>
            </a:r>
            <a:r>
              <a:rPr lang="en-US" sz="2400" b="1">
                <a:latin typeface="Angsana New" pitchFamily="18" charset="-34"/>
              </a:rPr>
              <a:t>2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400" name="Rectangle 64"/>
          <p:cNvSpPr>
            <a:spLocks noChangeArrowheads="1"/>
          </p:cNvSpPr>
          <p:nvPr/>
        </p:nvSpPr>
        <p:spPr bwMode="auto">
          <a:xfrm>
            <a:off x="5562600" y="2465388"/>
            <a:ext cx="1368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/>
              <a:t>กิจกรรม </a:t>
            </a:r>
            <a:r>
              <a:rPr lang="en-US" sz="2400" b="1">
                <a:latin typeface="Angsana New" pitchFamily="18" charset="-34"/>
              </a:rPr>
              <a:t>3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401" name="Rectangle 65"/>
          <p:cNvSpPr>
            <a:spLocks noChangeArrowheads="1"/>
          </p:cNvSpPr>
          <p:nvPr/>
        </p:nvSpPr>
        <p:spPr bwMode="auto">
          <a:xfrm>
            <a:off x="5562600" y="2909888"/>
            <a:ext cx="13684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/>
              <a:t>กิจกรรม </a:t>
            </a:r>
            <a:r>
              <a:rPr lang="en-US" sz="2400" b="1">
                <a:latin typeface="Angsana New" pitchFamily="18" charset="-34"/>
              </a:rPr>
              <a:t>4</a:t>
            </a:r>
            <a:endParaRPr lang="th-TH" sz="2400" b="1">
              <a:latin typeface="Angsana New" pitchFamily="18" charset="-34"/>
            </a:endParaRPr>
          </a:p>
        </p:txBody>
      </p:sp>
      <p:sp>
        <p:nvSpPr>
          <p:cNvPr id="142402" name="Rectangle 66"/>
          <p:cNvSpPr>
            <a:spLocks noChangeArrowheads="1"/>
          </p:cNvSpPr>
          <p:nvPr/>
        </p:nvSpPr>
        <p:spPr bwMode="auto">
          <a:xfrm>
            <a:off x="8101013" y="2308225"/>
            <a:ext cx="995362" cy="1008063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>
                <a:solidFill>
                  <a:schemeClr val="bg1"/>
                </a:solidFill>
              </a:rPr>
              <a:t>ตัดสินผล</a:t>
            </a:r>
          </a:p>
        </p:txBody>
      </p:sp>
      <p:sp>
        <p:nvSpPr>
          <p:cNvPr id="142403" name="Rectangle 67"/>
          <p:cNvSpPr>
            <a:spLocks noChangeArrowheads="1"/>
          </p:cNvSpPr>
          <p:nvPr/>
        </p:nvSpPr>
        <p:spPr bwMode="auto">
          <a:xfrm>
            <a:off x="7337425" y="4086225"/>
            <a:ext cx="1655763" cy="93662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>
                <a:solidFill>
                  <a:schemeClr val="bg1"/>
                </a:solidFill>
              </a:rPr>
              <a:t>รายงานการตัดสิน</a:t>
            </a:r>
          </a:p>
          <a:p>
            <a:pPr algn="ctr"/>
            <a:r>
              <a:rPr lang="th-TH" sz="2400" b="1">
                <a:solidFill>
                  <a:schemeClr val="bg1"/>
                </a:solidFill>
              </a:rPr>
              <a:t>ผลการเรียน</a:t>
            </a:r>
          </a:p>
        </p:txBody>
      </p:sp>
      <p:sp>
        <p:nvSpPr>
          <p:cNvPr id="142404" name="AutoShape 68"/>
          <p:cNvSpPr>
            <a:spLocks noChangeArrowheads="1"/>
          </p:cNvSpPr>
          <p:nvPr/>
        </p:nvSpPr>
        <p:spPr bwMode="auto">
          <a:xfrm>
            <a:off x="7797800" y="6223000"/>
            <a:ext cx="217488" cy="3603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405" name="Rectangle 69"/>
          <p:cNvSpPr>
            <a:spLocks noChangeArrowheads="1"/>
          </p:cNvSpPr>
          <p:nvPr/>
        </p:nvSpPr>
        <p:spPr bwMode="auto">
          <a:xfrm>
            <a:off x="8043863" y="5818188"/>
            <a:ext cx="1042987" cy="100806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400" b="1"/>
              <a:t>ผู้ปกครอง</a:t>
            </a:r>
          </a:p>
        </p:txBody>
      </p:sp>
      <p:sp>
        <p:nvSpPr>
          <p:cNvPr id="142406" name="AutoShape 70"/>
          <p:cNvSpPr>
            <a:spLocks noChangeArrowheads="1"/>
          </p:cNvSpPr>
          <p:nvPr/>
        </p:nvSpPr>
        <p:spPr bwMode="auto">
          <a:xfrm>
            <a:off x="6415088" y="6254750"/>
            <a:ext cx="192087" cy="3603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407" name="AutoShape 71"/>
          <p:cNvSpPr>
            <a:spLocks noChangeArrowheads="1"/>
          </p:cNvSpPr>
          <p:nvPr/>
        </p:nvSpPr>
        <p:spPr bwMode="auto">
          <a:xfrm>
            <a:off x="8405813" y="3381375"/>
            <a:ext cx="395287" cy="647700"/>
          </a:xfrm>
          <a:prstGeom prst="downArrow">
            <a:avLst>
              <a:gd name="adj1" fmla="val 50000"/>
              <a:gd name="adj2" fmla="val 409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408" name="AutoShape 72"/>
          <p:cNvSpPr>
            <a:spLocks noChangeArrowheads="1"/>
          </p:cNvSpPr>
          <p:nvPr/>
        </p:nvSpPr>
        <p:spPr bwMode="auto">
          <a:xfrm>
            <a:off x="8435975" y="5157788"/>
            <a:ext cx="360363" cy="544512"/>
          </a:xfrm>
          <a:prstGeom prst="downArrow">
            <a:avLst>
              <a:gd name="adj1" fmla="val 50000"/>
              <a:gd name="adj2" fmla="val 377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409" name="Line 73"/>
          <p:cNvSpPr>
            <a:spLocks noChangeShapeType="1"/>
          </p:cNvSpPr>
          <p:nvPr/>
        </p:nvSpPr>
        <p:spPr bwMode="auto">
          <a:xfrm>
            <a:off x="4427538" y="581025"/>
            <a:ext cx="28813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42410" name="Line 74"/>
          <p:cNvSpPr>
            <a:spLocks noChangeShapeType="1"/>
          </p:cNvSpPr>
          <p:nvPr/>
        </p:nvSpPr>
        <p:spPr bwMode="auto">
          <a:xfrm>
            <a:off x="7980363" y="588963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42411" name="Line 75"/>
          <p:cNvSpPr>
            <a:spLocks noChangeShapeType="1"/>
          </p:cNvSpPr>
          <p:nvPr/>
        </p:nvSpPr>
        <p:spPr bwMode="auto">
          <a:xfrm>
            <a:off x="8564563" y="581025"/>
            <a:ext cx="0" cy="1655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42412" name="AutoShape 76"/>
          <p:cNvSpPr>
            <a:spLocks noChangeArrowheads="1"/>
          </p:cNvSpPr>
          <p:nvPr/>
        </p:nvSpPr>
        <p:spPr bwMode="auto">
          <a:xfrm>
            <a:off x="2154238" y="6122988"/>
            <a:ext cx="971550" cy="692150"/>
          </a:xfrm>
          <a:prstGeom prst="smileyFace">
            <a:avLst>
              <a:gd name="adj" fmla="val 4653"/>
            </a:avLst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 b="1">
                <a:solidFill>
                  <a:schemeClr val="bg1"/>
                </a:solidFill>
              </a:rPr>
              <a:t>บันทึกผล </a:t>
            </a:r>
            <a:r>
              <a:rPr lang="en-US" sz="2000" b="1">
                <a:solidFill>
                  <a:schemeClr val="bg1"/>
                </a:solidFill>
                <a:latin typeface="Angsana New" pitchFamily="18" charset="-34"/>
              </a:rPr>
              <a:t>2</a:t>
            </a:r>
            <a:endParaRPr lang="th-TH" sz="20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142413" name="AutoShape 77"/>
          <p:cNvSpPr>
            <a:spLocks noChangeArrowheads="1"/>
          </p:cNvSpPr>
          <p:nvPr/>
        </p:nvSpPr>
        <p:spPr bwMode="auto">
          <a:xfrm>
            <a:off x="4373563" y="6122988"/>
            <a:ext cx="971550" cy="692150"/>
          </a:xfrm>
          <a:prstGeom prst="smileyFace">
            <a:avLst>
              <a:gd name="adj" fmla="val 4653"/>
            </a:avLst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 b="1">
                <a:solidFill>
                  <a:schemeClr val="bg1"/>
                </a:solidFill>
                <a:latin typeface="Angsana New" pitchFamily="18" charset="-34"/>
              </a:rPr>
              <a:t>บันทึกผล </a:t>
            </a:r>
            <a:r>
              <a:rPr lang="en-US" sz="2000" b="1">
                <a:solidFill>
                  <a:schemeClr val="bg1"/>
                </a:solidFill>
                <a:latin typeface="Angsana New" pitchFamily="18" charset="-34"/>
              </a:rPr>
              <a:t>3</a:t>
            </a:r>
            <a:endParaRPr lang="th-TH" sz="20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142414" name="Rectangle 78"/>
          <p:cNvSpPr>
            <a:spLocks noChangeArrowheads="1"/>
          </p:cNvSpPr>
          <p:nvPr/>
        </p:nvSpPr>
        <p:spPr bwMode="auto">
          <a:xfrm>
            <a:off x="3408363" y="5992813"/>
            <a:ext cx="936625" cy="836612"/>
          </a:xfrm>
          <a:prstGeom prst="rect">
            <a:avLst/>
          </a:prstGeom>
          <a:solidFill>
            <a:srgbClr val="99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1800" b="1">
                <a:solidFill>
                  <a:srgbClr val="FFFFFF"/>
                </a:solidFill>
              </a:rPr>
              <a:t>รายงาน  </a:t>
            </a:r>
          </a:p>
          <a:p>
            <a:pPr algn="ctr"/>
            <a:r>
              <a:rPr lang="th-TH" sz="1800" b="1">
                <a:solidFill>
                  <a:srgbClr val="FFFFFF"/>
                </a:solidFill>
              </a:rPr>
              <a:t>ความก้าวหน้า</a:t>
            </a:r>
          </a:p>
          <a:p>
            <a:pPr algn="ctr"/>
            <a:r>
              <a:rPr lang="th-TH" sz="1800" b="1">
                <a:solidFill>
                  <a:srgbClr val="FFFFFF"/>
                </a:solidFill>
              </a:rPr>
              <a:t>(</a:t>
            </a:r>
            <a:r>
              <a:rPr lang="en-US" sz="1800" b="1">
                <a:solidFill>
                  <a:srgbClr val="FFFFFF"/>
                </a:solidFill>
              </a:rPr>
              <a:t>1</a:t>
            </a:r>
            <a:r>
              <a:rPr lang="th-TH" sz="1800" b="1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42415" name="AutoShape 79"/>
          <p:cNvSpPr>
            <a:spLocks noChangeArrowheads="1"/>
          </p:cNvSpPr>
          <p:nvPr/>
        </p:nvSpPr>
        <p:spPr bwMode="auto">
          <a:xfrm>
            <a:off x="3162300" y="6308725"/>
            <a:ext cx="215900" cy="2889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42416" name="AutoShape 80"/>
          <p:cNvSpPr>
            <a:spLocks noChangeArrowheads="1"/>
          </p:cNvSpPr>
          <p:nvPr/>
        </p:nvSpPr>
        <p:spPr bwMode="auto">
          <a:xfrm>
            <a:off x="5387975" y="6135688"/>
            <a:ext cx="971550" cy="692150"/>
          </a:xfrm>
          <a:prstGeom prst="smileyFace">
            <a:avLst>
              <a:gd name="adj" fmla="val 4653"/>
            </a:avLst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 b="1">
                <a:solidFill>
                  <a:schemeClr val="bg1"/>
                </a:solidFill>
              </a:rPr>
              <a:t>บันทึกผล </a:t>
            </a:r>
            <a:r>
              <a:rPr lang="en-US" sz="2000" b="1">
                <a:solidFill>
                  <a:schemeClr val="bg1"/>
                </a:solidFill>
                <a:latin typeface="Angsana New" pitchFamily="18" charset="-34"/>
              </a:rPr>
              <a:t>4</a:t>
            </a:r>
            <a:endParaRPr lang="th-TH" sz="20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142417" name="AutoShape 81"/>
          <p:cNvSpPr>
            <a:spLocks noChangeArrowheads="1"/>
          </p:cNvSpPr>
          <p:nvPr/>
        </p:nvSpPr>
        <p:spPr bwMode="auto">
          <a:xfrm>
            <a:off x="6604000" y="5100638"/>
            <a:ext cx="1295400" cy="792162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 b="1">
                <a:solidFill>
                  <a:schemeClr val="bg1"/>
                </a:solidFill>
              </a:rPr>
              <a:t>บันทึกผลรวม</a:t>
            </a:r>
          </a:p>
          <a:p>
            <a:pPr algn="ctr"/>
            <a:r>
              <a:rPr lang="th-TH" sz="2000" b="1">
                <a:solidFill>
                  <a:schemeClr val="bg1"/>
                </a:solidFill>
              </a:rPr>
              <a:t>(</a:t>
            </a:r>
            <a:r>
              <a:rPr lang="en-US" sz="2000" b="1">
                <a:solidFill>
                  <a:schemeClr val="bg1"/>
                </a:solidFill>
              </a:rPr>
              <a:t>1+2+3+4</a:t>
            </a:r>
            <a:r>
              <a:rPr lang="th-TH" sz="2000" b="1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42418" name="Freeform 82"/>
          <p:cNvSpPr>
            <a:spLocks/>
          </p:cNvSpPr>
          <p:nvPr/>
        </p:nvSpPr>
        <p:spPr bwMode="auto">
          <a:xfrm>
            <a:off x="3444875" y="765175"/>
            <a:ext cx="3148013" cy="4765675"/>
          </a:xfrm>
          <a:custGeom>
            <a:avLst/>
            <a:gdLst>
              <a:gd name="T0" fmla="*/ 2147483647 w 1983"/>
              <a:gd name="T1" fmla="*/ 0 h 3002"/>
              <a:gd name="T2" fmla="*/ 2147483647 w 1983"/>
              <a:gd name="T3" fmla="*/ 2147483647 h 3002"/>
              <a:gd name="T4" fmla="*/ 2147483647 w 1983"/>
              <a:gd name="T5" fmla="*/ 2147483647 h 3002"/>
              <a:gd name="T6" fmla="*/ 2147483647 w 1983"/>
              <a:gd name="T7" fmla="*/ 2147483647 h 3002"/>
              <a:gd name="T8" fmla="*/ 2147483647 w 1983"/>
              <a:gd name="T9" fmla="*/ 2147483647 h 3002"/>
              <a:gd name="T10" fmla="*/ 2147483647 w 1983"/>
              <a:gd name="T11" fmla="*/ 2147483647 h 30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83"/>
              <a:gd name="T19" fmla="*/ 0 h 3002"/>
              <a:gd name="T20" fmla="*/ 1983 w 1983"/>
              <a:gd name="T21" fmla="*/ 3002 h 30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83" h="3002">
                <a:moveTo>
                  <a:pt x="274" y="0"/>
                </a:moveTo>
                <a:cubicBezTo>
                  <a:pt x="231" y="144"/>
                  <a:pt x="34" y="558"/>
                  <a:pt x="17" y="865"/>
                </a:cubicBezTo>
                <a:cubicBezTo>
                  <a:pt x="0" y="1172"/>
                  <a:pt x="59" y="1569"/>
                  <a:pt x="171" y="1841"/>
                </a:cubicBezTo>
                <a:cubicBezTo>
                  <a:pt x="283" y="2113"/>
                  <a:pt x="509" y="2328"/>
                  <a:pt x="690" y="2496"/>
                </a:cubicBezTo>
                <a:cubicBezTo>
                  <a:pt x="871" y="2664"/>
                  <a:pt x="1042" y="2763"/>
                  <a:pt x="1257" y="2847"/>
                </a:cubicBezTo>
                <a:cubicBezTo>
                  <a:pt x="1472" y="2931"/>
                  <a:pt x="1832" y="2970"/>
                  <a:pt x="1983" y="3002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4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4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4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2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2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2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2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2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2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2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2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2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2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2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2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2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2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2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2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2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2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2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2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2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2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2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2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2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42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42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4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770" decel="100000"/>
                                        <p:tgtEl>
                                          <p:spTgt spid="142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770" decel="100000"/>
                                        <p:tgtEl>
                                          <p:spTgt spid="1423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3" dur="770" fill="hold"/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5" dur="770" fill="hold"/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770" decel="100000"/>
                                        <p:tgtEl>
                                          <p:spTgt spid="1423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" dur="770" decel="100000"/>
                                        <p:tgtEl>
                                          <p:spTgt spid="1423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2" dur="770" fill="hold"/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4" dur="770" fill="hold"/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770" decel="100000"/>
                                        <p:tgtEl>
                                          <p:spTgt spid="142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770" decel="100000"/>
                                        <p:tgtEl>
                                          <p:spTgt spid="1423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1" dur="770" fill="hold"/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3" dur="770" fill="hold"/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770" decel="100000"/>
                                        <p:tgtEl>
                                          <p:spTgt spid="142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" dur="770" decel="100000"/>
                                        <p:tgtEl>
                                          <p:spTgt spid="1423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0" dur="770" fill="hold"/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2" dur="770" fill="hold"/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770" decel="100000"/>
                                        <p:tgtEl>
                                          <p:spTgt spid="142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770" decel="100000"/>
                                        <p:tgtEl>
                                          <p:spTgt spid="1423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9" dur="770" fill="hold"/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1" dur="770" fill="hold"/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770" decel="100000"/>
                                        <p:tgtEl>
                                          <p:spTgt spid="142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770" decel="100000"/>
                                        <p:tgtEl>
                                          <p:spTgt spid="142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8" dur="770" fill="hold"/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0" dur="770" fill="hold"/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770" decel="100000"/>
                                        <p:tgtEl>
                                          <p:spTgt spid="142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770" decel="100000"/>
                                        <p:tgtEl>
                                          <p:spTgt spid="142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7" dur="770" fill="hold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9" dur="770" fill="hold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770" decel="100000"/>
                                        <p:tgtEl>
                                          <p:spTgt spid="1423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770" decel="100000"/>
                                        <p:tgtEl>
                                          <p:spTgt spid="1423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6" dur="770" fill="hold"/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8" dur="770" fill="hold"/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770" decel="100000"/>
                                        <p:tgtEl>
                                          <p:spTgt spid="1423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" dur="770" decel="100000"/>
                                        <p:tgtEl>
                                          <p:spTgt spid="1423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5" dur="770" fill="hold"/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7" dur="770" fill="hold"/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42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42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142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423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142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142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142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000" fill="hold"/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2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20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20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2000" fill="hold"/>
                                        <p:tgtEl>
                                          <p:spTgt spid="142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142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142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6" dur="2000" fill="hold"/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2000" fill="hold"/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0" dur="2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1" dur="2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20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4" dur="20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5" dur="20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6" dur="20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142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142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42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42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142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142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142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142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142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42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42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142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2000" fill="hold"/>
                                        <p:tgtEl>
                                          <p:spTgt spid="142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389" dur="2000" fill="hold"/>
                                        <p:tgtEl>
                                          <p:spTgt spid="142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2000" fill="hold"/>
                                        <p:tgtEl>
                                          <p:spTgt spid="1423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2000" fill="hold"/>
                                        <p:tgtEl>
                                          <p:spTgt spid="142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393" dur="2000" fill="hold"/>
                                        <p:tgtEl>
                                          <p:spTgt spid="142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2000" fill="hold"/>
                                        <p:tgtEl>
                                          <p:spTgt spid="142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2000" fill="hold"/>
                                        <p:tgtEl>
                                          <p:spTgt spid="142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142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142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2000" fill="hold"/>
                                        <p:tgtEl>
                                          <p:spTgt spid="142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03" dur="2000" fill="hold"/>
                                        <p:tgtEl>
                                          <p:spTgt spid="142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142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6" dur="2000" fill="hold"/>
                                        <p:tgtEl>
                                          <p:spTgt spid="142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07" dur="2000" fill="hold"/>
                                        <p:tgtEl>
                                          <p:spTgt spid="142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2000" fill="hold"/>
                                        <p:tgtEl>
                                          <p:spTgt spid="142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2" dur="2000" fill="hold"/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413" dur="2000" fill="hold"/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2000" fill="hold"/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2000" fill="hold"/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FF"/>
                                      </p:to>
                                    </p:animClr>
                                    <p:set>
                                      <p:cBhvr>
                                        <p:cTn id="417" dur="2000" fill="hold"/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2" dur="2000" fill="hold"/>
                                        <p:tgtEl>
                                          <p:spTgt spid="142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99FF"/>
                                      </p:to>
                                    </p:animClr>
                                    <p:set>
                                      <p:cBhvr>
                                        <p:cTn id="423" dur="2000" fill="hold"/>
                                        <p:tgtEl>
                                          <p:spTgt spid="142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2000" fill="hold"/>
                                        <p:tgtEl>
                                          <p:spTgt spid="142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8" dur="2000" fill="hold"/>
                                        <p:tgtEl>
                                          <p:spTgt spid="142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9" dur="2000" fill="hold"/>
                                        <p:tgtEl>
                                          <p:spTgt spid="142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2000" fill="hold"/>
                                        <p:tgtEl>
                                          <p:spTgt spid="142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2" dur="2000" fill="hold"/>
                                        <p:tgtEl>
                                          <p:spTgt spid="142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3" dur="2000" fill="hold"/>
                                        <p:tgtEl>
                                          <p:spTgt spid="142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4" dur="2000" fill="hold"/>
                                        <p:tgtEl>
                                          <p:spTgt spid="1423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6" dur="2000" fill="hold"/>
                                        <p:tgtEl>
                                          <p:spTgt spid="142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7" dur="2000" fill="hold"/>
                                        <p:tgtEl>
                                          <p:spTgt spid="142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2000" fill="hold"/>
                                        <p:tgtEl>
                                          <p:spTgt spid="142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0" dur="2000" fill="hold"/>
                                        <p:tgtEl>
                                          <p:spTgt spid="142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1" dur="2000" fill="hold"/>
                                        <p:tgtEl>
                                          <p:spTgt spid="142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2000" fill="hold"/>
                                        <p:tgtEl>
                                          <p:spTgt spid="1423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2000" fill="hold"/>
                                        <p:tgtEl>
                                          <p:spTgt spid="142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5" dur="2000" fill="hold"/>
                                        <p:tgtEl>
                                          <p:spTgt spid="142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2000" fill="hold"/>
                                        <p:tgtEl>
                                          <p:spTgt spid="142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8" dur="2000" fill="hold"/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9" dur="2000" fill="hold"/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2000" fill="hold"/>
                                        <p:tgtEl>
                                          <p:spTgt spid="142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2" dur="2000" fill="hold"/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3" dur="2000" fill="hold"/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2000" fill="hold"/>
                                        <p:tgtEl>
                                          <p:spTgt spid="142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6" dur="2000" fill="hold"/>
                                        <p:tgtEl>
                                          <p:spTgt spid="142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7" dur="2000" fill="hold"/>
                                        <p:tgtEl>
                                          <p:spTgt spid="142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8" dur="2000" fill="hold"/>
                                        <p:tgtEl>
                                          <p:spTgt spid="142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3" dur="500"/>
                                        <p:tgtEl>
                                          <p:spTgt spid="14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6" dur="500"/>
                                        <p:tgtEl>
                                          <p:spTgt spid="14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9" dur="500"/>
                                        <p:tgtEl>
                                          <p:spTgt spid="1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2" dur="500"/>
                                        <p:tgtEl>
                                          <p:spTgt spid="14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7" dur="500"/>
                                        <p:tgtEl>
                                          <p:spTgt spid="14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0" dur="500"/>
                                        <p:tgtEl>
                                          <p:spTgt spid="14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5" dur="500"/>
                                        <p:tgtEl>
                                          <p:spTgt spid="14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8" dur="500"/>
                                        <p:tgtEl>
                                          <p:spTgt spid="14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1" dur="500"/>
                                        <p:tgtEl>
                                          <p:spTgt spid="14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4" dur="500"/>
                                        <p:tgtEl>
                                          <p:spTgt spid="14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1000"/>
                                        <p:tgtEl>
                                          <p:spTgt spid="142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14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14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142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142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142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770" decel="100000"/>
                                        <p:tgtEl>
                                          <p:spTgt spid="142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2" dur="770" decel="100000"/>
                                        <p:tgtEl>
                                          <p:spTgt spid="1424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4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4" dur="770" fill="hold"/>
                                        <p:tgtEl>
                                          <p:spTgt spid="14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6" dur="770" fill="hold"/>
                                        <p:tgtEl>
                                          <p:spTgt spid="14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770" decel="100000"/>
                                        <p:tgtEl>
                                          <p:spTgt spid="1424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1" dur="770" decel="100000"/>
                                        <p:tgtEl>
                                          <p:spTgt spid="1424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4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3" dur="770" fill="hold"/>
                                        <p:tgtEl>
                                          <p:spTgt spid="14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5" dur="770" fill="hold"/>
                                        <p:tgtEl>
                                          <p:spTgt spid="14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1" dur="500"/>
                                        <p:tgtEl>
                                          <p:spTgt spid="14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2" fill="hold">
                      <p:stCondLst>
                        <p:cond delay="indefinite"/>
                      </p:stCondLst>
                      <p:childTnLst>
                        <p:par>
                          <p:cTn id="533" fill="hold">
                            <p:stCondLst>
                              <p:cond delay="0"/>
                            </p:stCondLst>
                            <p:childTnLst>
                              <p:par>
                                <p:cTn id="5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6" dur="500"/>
                                        <p:tgtEl>
                                          <p:spTgt spid="14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4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14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4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4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14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14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4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4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4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1000"/>
                                        <p:tgtEl>
                                          <p:spTgt spid="142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14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0" fill="hold"/>
                                        <p:tgtEl>
                                          <p:spTgt spid="14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1000"/>
                                        <p:tgtEl>
                                          <p:spTgt spid="142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14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 fill="hold"/>
                                        <p:tgtEl>
                                          <p:spTgt spid="14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1000"/>
                                        <p:tgtEl>
                                          <p:spTgt spid="142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3" dur="1000" fill="hold"/>
                                        <p:tgtEl>
                                          <p:spTgt spid="14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000" fill="hold"/>
                                        <p:tgtEl>
                                          <p:spTgt spid="14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1000"/>
                                        <p:tgtEl>
                                          <p:spTgt spid="14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14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 fill="hold"/>
                                        <p:tgtEl>
                                          <p:spTgt spid="14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1000"/>
                                        <p:tgtEl>
                                          <p:spTgt spid="142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14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 fill="hold"/>
                                        <p:tgtEl>
                                          <p:spTgt spid="14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0" dur="2000" fill="hold"/>
                                        <p:tgtEl>
                                          <p:spTgt spid="142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591" dur="2000" fill="hold"/>
                                        <p:tgtEl>
                                          <p:spTgt spid="142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2" dur="2000" fill="hold"/>
                                        <p:tgtEl>
                                          <p:spTgt spid="142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39" grpId="0" animBg="1"/>
      <p:bldP spid="142340" grpId="0" animBg="1"/>
      <p:bldP spid="142341" grpId="0" animBg="1"/>
      <p:bldP spid="142342" grpId="0" animBg="1"/>
      <p:bldP spid="142343" grpId="0" animBg="1"/>
      <p:bldP spid="142344" grpId="0" animBg="1"/>
      <p:bldP spid="142345" grpId="0" animBg="1"/>
      <p:bldP spid="142346" grpId="0" animBg="1"/>
      <p:bldP spid="142347" grpId="0" animBg="1"/>
      <p:bldP spid="142348" grpId="0" animBg="1"/>
      <p:bldP spid="142349" grpId="0" animBg="1"/>
      <p:bldP spid="142350" grpId="0" animBg="1"/>
      <p:bldP spid="142351" grpId="0" animBg="1"/>
      <p:bldP spid="142352" grpId="0" animBg="1"/>
      <p:bldP spid="142353" grpId="0" animBg="1"/>
      <p:bldP spid="142354" grpId="0"/>
      <p:bldP spid="142355" grpId="0"/>
      <p:bldP spid="142356" grpId="0" animBg="1"/>
      <p:bldP spid="142357" grpId="0" animBg="1"/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3" grpId="0" animBg="1"/>
      <p:bldP spid="142374" grpId="0" animBg="1"/>
      <p:bldP spid="142375" grpId="0" animBg="1"/>
      <p:bldP spid="142376" grpId="0" animBg="1"/>
      <p:bldP spid="142377" grpId="0" animBg="1"/>
      <p:bldP spid="142378" grpId="0" animBg="1"/>
      <p:bldP spid="142379" grpId="0" animBg="1"/>
      <p:bldP spid="142380" grpId="0" animBg="1"/>
      <p:bldP spid="142381" grpId="0" animBg="1"/>
      <p:bldP spid="142382" grpId="0" animBg="1"/>
      <p:bldP spid="142383" grpId="0" animBg="1"/>
      <p:bldP spid="142384" grpId="0" animBg="1"/>
      <p:bldP spid="142385" grpId="0" animBg="1"/>
      <p:bldP spid="142386" grpId="0" animBg="1"/>
      <p:bldP spid="142387" grpId="0" animBg="1"/>
      <p:bldP spid="142388" grpId="0" animBg="1"/>
      <p:bldP spid="142389" grpId="0" animBg="1"/>
      <p:bldP spid="142390" grpId="0" animBg="1"/>
      <p:bldP spid="142391" grpId="0" animBg="1"/>
      <p:bldP spid="142392" grpId="0" animBg="1"/>
      <p:bldP spid="142393" grpId="0" animBg="1"/>
      <p:bldP spid="142394" grpId="0" animBg="1"/>
      <p:bldP spid="142395" grpId="0" animBg="1"/>
      <p:bldP spid="142396" grpId="0" animBg="1"/>
      <p:bldP spid="142397" grpId="0" animBg="1"/>
      <p:bldP spid="142398" grpId="0" animBg="1"/>
      <p:bldP spid="142399" grpId="0" animBg="1"/>
      <p:bldP spid="142400" grpId="0" animBg="1"/>
      <p:bldP spid="142401" grpId="0" animBg="1"/>
      <p:bldP spid="142402" grpId="0" animBg="1"/>
      <p:bldP spid="142403" grpId="0" animBg="1"/>
      <p:bldP spid="142404" grpId="0" animBg="1"/>
      <p:bldP spid="142405" grpId="0" animBg="1"/>
      <p:bldP spid="142405" grpId="1" animBg="1"/>
      <p:bldP spid="142406" grpId="0" animBg="1"/>
      <p:bldP spid="142407" grpId="0" animBg="1"/>
      <p:bldP spid="142408" grpId="0" animBg="1"/>
      <p:bldP spid="142409" grpId="0" animBg="1"/>
      <p:bldP spid="142410" grpId="0" animBg="1"/>
      <p:bldP spid="142411" grpId="0" animBg="1"/>
      <p:bldP spid="142412" grpId="0" animBg="1"/>
      <p:bldP spid="142413" grpId="0" animBg="1"/>
      <p:bldP spid="142414" grpId="0" animBg="1"/>
      <p:bldP spid="142415" grpId="0" animBg="1"/>
      <p:bldP spid="142416" grpId="0" animBg="1"/>
      <p:bldP spid="142417" grpId="0" animBg="1"/>
      <p:bldP spid="142418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WordArt 3"/>
          <p:cNvSpPr>
            <a:spLocks noChangeArrowheads="1" noChangeShapeType="1" noTextEdit="1"/>
          </p:cNvSpPr>
          <p:nvPr/>
        </p:nvSpPr>
        <p:spPr bwMode="auto">
          <a:xfrm>
            <a:off x="142876" y="1214422"/>
            <a:ext cx="8858280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4"/>
              </a:avLst>
            </a:prstTxWarp>
          </a:bodyPr>
          <a:lstStyle/>
          <a:p>
            <a:pPr algn="ctr"/>
            <a:r>
              <a:rPr lang="th-TH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สวัสดี  ขอให้มีความสุข</a:t>
            </a:r>
            <a:r>
              <a:rPr lang="th-TH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ทุกๆฅน</a:t>
            </a:r>
            <a:endParaRPr lang="th-TH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ngsana New"/>
              <a:cs typeface="Angsana New"/>
            </a:endParaRPr>
          </a:p>
        </p:txBody>
      </p:sp>
      <p:sp>
        <p:nvSpPr>
          <p:cNvPr id="136195" name="Text Box 4"/>
          <p:cNvSpPr txBox="1">
            <a:spLocks noChangeArrowheads="1"/>
          </p:cNvSpPr>
          <p:nvPr/>
        </p:nvSpPr>
        <p:spPr bwMode="auto">
          <a:xfrm>
            <a:off x="3348038" y="5445125"/>
            <a:ext cx="3816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/>
          </a:p>
        </p:txBody>
      </p:sp>
      <p:sp>
        <p:nvSpPr>
          <p:cNvPr id="136196" name="Text Box 5"/>
          <p:cNvSpPr txBox="1">
            <a:spLocks noChangeArrowheads="1"/>
          </p:cNvSpPr>
          <p:nvPr/>
        </p:nvSpPr>
        <p:spPr bwMode="auto">
          <a:xfrm>
            <a:off x="2987674" y="4500570"/>
            <a:ext cx="5727729" cy="76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dirty="0">
                <a:solidFill>
                  <a:srgbClr val="FFFF00"/>
                </a:solidFill>
              </a:rPr>
              <a:t>ไตรรงค์ เจนการ   </a:t>
            </a:r>
            <a:r>
              <a:rPr lang="en-US" sz="3600" b="1" dirty="0">
                <a:solidFill>
                  <a:srgbClr val="FFFF00"/>
                </a:solidFill>
                <a:latin typeface="Angsana New" pitchFamily="18" charset="-34"/>
              </a:rPr>
              <a:t>081-7058686</a:t>
            </a:r>
            <a:endParaRPr lang="th-TH" sz="3600" b="1" dirty="0">
              <a:solidFill>
                <a:srgbClr val="FFFF00"/>
              </a:solidFill>
              <a:latin typeface="Angsana New" pitchFamily="18" charset="-34"/>
            </a:endParaRPr>
          </a:p>
        </p:txBody>
      </p:sp>
      <p:sp>
        <p:nvSpPr>
          <p:cNvPr id="136197" name="Text Box 6"/>
          <p:cNvSpPr txBox="1">
            <a:spLocks noChangeArrowheads="1"/>
          </p:cNvSpPr>
          <p:nvPr/>
        </p:nvSpPr>
        <p:spPr bwMode="auto">
          <a:xfrm>
            <a:off x="7705725" y="4652963"/>
            <a:ext cx="1258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>
                <a:solidFill>
                  <a:srgbClr val="FFFFFF"/>
                </a:solidFill>
                <a:latin typeface="Angsana New" pitchFamily="18" charset="-34"/>
              </a:rPr>
              <a:t>(อาจารย์ปู่)</a:t>
            </a:r>
          </a:p>
        </p:txBody>
      </p:sp>
      <p:sp>
        <p:nvSpPr>
          <p:cNvPr id="136198" name="Text Box 7"/>
          <p:cNvSpPr txBox="1">
            <a:spLocks noChangeArrowheads="1"/>
          </p:cNvSpPr>
          <p:nvPr/>
        </p:nvSpPr>
        <p:spPr bwMode="auto">
          <a:xfrm>
            <a:off x="4641850" y="5370513"/>
            <a:ext cx="4610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chemeClr val="bg1"/>
                </a:solidFill>
                <a:latin typeface="Angsana New" pitchFamily="18" charset="-34"/>
              </a:rPr>
              <a:t>pootrairong@windowslive.com</a:t>
            </a:r>
            <a:endParaRPr lang="th-TH" sz="400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4643438" y="6000768"/>
            <a:ext cx="4392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กรุงเทพ</a:t>
            </a:r>
            <a:r>
              <a:rPr lang="th-TH" b="1" dirty="0" smtClean="0">
                <a:solidFill>
                  <a:srgbClr val="9933FF"/>
                </a:solidFill>
                <a:latin typeface="Angsana New" pitchFamily="18" charset="-34"/>
              </a:rPr>
              <a:t>   </a:t>
            </a:r>
            <a:r>
              <a:rPr lang="th-TH" sz="3600" b="1" dirty="0" smtClean="0">
                <a:solidFill>
                  <a:srgbClr val="FFFF00"/>
                </a:solidFill>
                <a:latin typeface="Angsana New" pitchFamily="18" charset="-34"/>
              </a:rPr>
              <a:t>๖  </a:t>
            </a:r>
            <a:r>
              <a:rPr lang="th-TH" b="1" dirty="0" smtClean="0">
                <a:solidFill>
                  <a:srgbClr val="FFFF00"/>
                </a:solidFill>
                <a:latin typeface="Angsana New" pitchFamily="18" charset="-34"/>
              </a:rPr>
              <a:t> มกราคม    ๒๕๕๔</a:t>
            </a:r>
            <a:endParaRPr lang="th-TH" b="1" dirty="0">
              <a:solidFill>
                <a:srgbClr val="FFFF00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step-by-step-thai-har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457200"/>
          </a:xfrm>
        </p:spPr>
        <p:txBody>
          <a:bodyPr/>
          <a:lstStyle/>
          <a:p>
            <a:pPr eaLnBrk="1" hangingPunct="1"/>
            <a:r>
              <a:rPr lang="th-TH" sz="3400" b="1" smtClean="0">
                <a:solidFill>
                  <a:srgbClr val="CC0000"/>
                </a:solidFill>
                <a:cs typeface="Angsana New" pitchFamily="18" charset="-34"/>
              </a:rPr>
              <a:t>ลูกศิษย์ของคุณแต่ละคนอยู่ที่ใด?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pic>
        <p:nvPicPr>
          <p:cNvPr id="1029" name="Picture 4" descr="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ChangeArrowheads="1"/>
          </p:cNvSpPr>
          <p:nvPr/>
        </p:nvSpPr>
        <p:spPr bwMode="auto">
          <a:xfrm>
            <a:off x="395288" y="260350"/>
            <a:ext cx="8497887" cy="6264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827088" y="549275"/>
            <a:ext cx="7561262" cy="4967288"/>
          </a:xfrm>
          <a:prstGeom prst="ellipse">
            <a:avLst/>
          </a:prstGeom>
          <a:solidFill>
            <a:srgbClr val="CCFFCC"/>
          </a:solidFill>
          <a:ln w="9525" algn="ctr">
            <a:solidFill>
              <a:srgbClr val="CCFFCC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th-TH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1447800" y="1219200"/>
            <a:ext cx="2552700" cy="1412875"/>
          </a:xfrm>
          <a:prstGeom prst="ellipse">
            <a:avLst/>
          </a:prstGeom>
          <a:solidFill>
            <a:srgbClr val="0066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h-TH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5148263" y="1268413"/>
            <a:ext cx="2160587" cy="1295400"/>
          </a:xfrm>
          <a:prstGeom prst="ellipse">
            <a:avLst/>
          </a:prstGeom>
          <a:solidFill>
            <a:srgbClr val="0066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h-TH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2339975" y="4005263"/>
            <a:ext cx="4321175" cy="1296987"/>
          </a:xfrm>
          <a:prstGeom prst="ellipse">
            <a:avLst/>
          </a:prstGeom>
          <a:solidFill>
            <a:srgbClr val="0066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th-TH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905000" y="1371600"/>
            <a:ext cx="1727200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500" b="1">
                <a:solidFill>
                  <a:schemeClr val="bg1"/>
                </a:solidFill>
                <a:latin typeface="Angsana New" pitchFamily="18" charset="-34"/>
              </a:rPr>
              <a:t>Alternative assessment</a:t>
            </a:r>
            <a:endParaRPr lang="th-TH" sz="35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508625" y="1339850"/>
            <a:ext cx="1584325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500" b="1">
                <a:solidFill>
                  <a:schemeClr val="bg1"/>
                </a:solidFill>
                <a:latin typeface="Angsana New" pitchFamily="18" charset="-34"/>
              </a:rPr>
              <a:t>Authentic assessment</a:t>
            </a:r>
            <a:endParaRPr lang="th-TH" sz="35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700338" y="4149725"/>
            <a:ext cx="3744912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500" b="1">
                <a:solidFill>
                  <a:schemeClr val="bg1"/>
                </a:solidFill>
                <a:latin typeface="Angsana New" pitchFamily="18" charset="-34"/>
              </a:rPr>
              <a:t>Culminating Performance Assessment</a:t>
            </a:r>
            <a:endParaRPr lang="th-TH" sz="3500" b="1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268538" y="2938463"/>
            <a:ext cx="4967287" cy="77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500" b="1">
                <a:latin typeface="Angsana New" pitchFamily="18" charset="-34"/>
              </a:rPr>
              <a:t>Performance assessment</a:t>
            </a:r>
            <a:endParaRPr lang="th-TH" sz="4500" b="1">
              <a:latin typeface="Angsana New" pitchFamily="18" charset="-34"/>
            </a:endParaRP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>
            <a:off x="1979613" y="4905375"/>
            <a:ext cx="4968875" cy="111601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154869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Performance-based learning</a:t>
            </a:r>
            <a:endParaRPr lang="th-TH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6588125" y="609282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Angsana New" pitchFamily="18" charset="-34"/>
              </a:rPr>
              <a:t>Kentucky Dept  Ed’.1997</a:t>
            </a:r>
            <a:endParaRPr lang="th-TH" sz="1800" b="1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/>
      <p:bldP spid="6152" grpId="0"/>
      <p:bldP spid="6153" grpId="0"/>
      <p:bldP spid="6154" grpId="0"/>
      <p:bldP spid="61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00034" y="357166"/>
            <a:ext cx="7775575" cy="1446550"/>
          </a:xfrm>
          <a:prstGeom prst="rect">
            <a:avLst/>
          </a:prstGeom>
          <a:solidFill>
            <a:srgbClr val="92D05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Performance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assessment</a:t>
            </a:r>
            <a:r>
              <a:rPr lang="en-US" sz="4400" b="1" dirty="0" smtClean="0">
                <a:latin typeface="Angsana New" pitchFamily="18" charset="-34"/>
              </a:rPr>
              <a:t> </a:t>
            </a:r>
            <a:r>
              <a:rPr lang="th-TH" sz="4400" b="1" dirty="0" smtClean="0">
                <a:latin typeface="Angsana New" pitchFamily="18" charset="-34"/>
              </a:rPr>
              <a:t>                                  </a:t>
            </a:r>
            <a:r>
              <a:rPr lang="th-TH" sz="4400" b="1" dirty="0" smtClean="0">
                <a:solidFill>
                  <a:srgbClr val="C00000"/>
                </a:solidFill>
                <a:latin typeface="Angsana New" pitchFamily="18" charset="-34"/>
              </a:rPr>
              <a:t>การ</a:t>
            </a:r>
            <a:r>
              <a:rPr lang="th-TH" sz="4400" b="1" dirty="0">
                <a:solidFill>
                  <a:srgbClr val="C00000"/>
                </a:solidFill>
                <a:latin typeface="Angsana New" pitchFamily="18" charset="-34"/>
              </a:rPr>
              <a:t>ประเมินความสามารถนักเรียน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1438" y="2000240"/>
            <a:ext cx="8929718" cy="2000548"/>
          </a:xfrm>
          <a:prstGeom prst="rect">
            <a:avLst/>
          </a:prstGeom>
          <a:solidFill>
            <a:srgbClr val="99FF99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 dirty="0" smtClean="0">
                <a:latin typeface="Angsana New" pitchFamily="18" charset="-34"/>
              </a:rPr>
              <a:t>      </a:t>
            </a:r>
            <a:r>
              <a:rPr lang="th-TH" sz="4000" b="1" dirty="0">
                <a:latin typeface="Angsana New" pitchFamily="18" charset="-34"/>
              </a:rPr>
              <a:t>การประเมินผลในสิ่งที่ต้องการให้นักเรียนแสดงออกมาให้เห็นถึงความสามารถของนักเรียน  โดยการที่พวกเขา</a:t>
            </a:r>
            <a:r>
              <a:rPr lang="th-TH" sz="4000" b="1" i="1" u="sng" dirty="0">
                <a:latin typeface="Angsana New" pitchFamily="18" charset="-34"/>
              </a:rPr>
              <a:t>ประยุกต์ความรู้ ทักษะและความเข้าใจ</a:t>
            </a:r>
            <a:r>
              <a:rPr lang="th-TH" sz="4400" b="1" i="1" u="sng" dirty="0">
                <a:solidFill>
                  <a:srgbClr val="FF0000"/>
                </a:solidFill>
                <a:latin typeface="Angsana New" pitchFamily="18" charset="-34"/>
              </a:rPr>
              <a:t>ที่พวกเขาได้เรียนรู้มาแล้ว</a:t>
            </a:r>
            <a:endParaRPr lang="th-TH" sz="4000" b="1" i="1" u="sng" dirty="0">
              <a:solidFill>
                <a:srgbClr val="FF0000"/>
              </a:solidFill>
              <a:latin typeface="Angsana New" pitchFamily="18" charset="-34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93701" y="4214818"/>
            <a:ext cx="8250265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</a:rPr>
              <a:t>   </a:t>
            </a:r>
            <a:r>
              <a:rPr lang="th-TH" sz="3600" b="1" dirty="0" smtClean="0">
                <a:latin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</a:rPr>
              <a:t>การ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</a:rPr>
              <a:t>ตอบคำถามปลายเปิด             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</a:rPr>
              <a:t>                                                   </a:t>
            </a:r>
            <a:r>
              <a:rPr lang="th-TH" sz="3600" b="1" dirty="0" smtClean="0">
                <a:latin typeface="Angsana New" pitchFamily="18" charset="-34"/>
              </a:rPr>
              <a:t>	การ</a:t>
            </a:r>
            <a:r>
              <a:rPr lang="th-TH" sz="3600" b="1" dirty="0">
                <a:latin typeface="Angsana New" pitchFamily="18" charset="-34"/>
              </a:rPr>
              <a:t>สร้างภาระงาน/ชิ้นงานที่คิดสร้างสรรค์ขึ้นเอง         </a:t>
            </a:r>
            <a:r>
              <a:rPr lang="th-TH" sz="3600" b="1" dirty="0" smtClean="0">
                <a:latin typeface="Angsana New" pitchFamily="18" charset="-34"/>
              </a:rPr>
              <a:t>                            	</a:t>
            </a:r>
            <a:r>
              <a:rPr lang="th-TH" sz="3600" b="1" dirty="0" smtClean="0">
                <a:solidFill>
                  <a:srgbClr val="008000"/>
                </a:solidFill>
                <a:latin typeface="Angsana New" pitchFamily="18" charset="-34"/>
              </a:rPr>
              <a:t>การ</a:t>
            </a:r>
            <a:r>
              <a:rPr lang="th-TH" sz="3600" b="1" dirty="0">
                <a:solidFill>
                  <a:srgbClr val="008000"/>
                </a:solidFill>
                <a:latin typeface="Angsana New" pitchFamily="18" charset="-34"/>
              </a:rPr>
              <a:t>แสดงออก/ปฏิบัติการในสถานการณ์/เหตุการณ์ต่างๆ </a:t>
            </a:r>
            <a:r>
              <a:rPr lang="th-TH" sz="3600" b="1" dirty="0">
                <a:latin typeface="Angsana New" pitchFamily="18" charset="-34"/>
              </a:rPr>
              <a:t>          </a:t>
            </a:r>
            <a:r>
              <a:rPr lang="th-TH" sz="3600" b="1" dirty="0" smtClean="0">
                <a:latin typeface="Angsana New" pitchFamily="18" charset="-34"/>
              </a:rPr>
              <a:t>               	</a:t>
            </a:r>
            <a:r>
              <a:rPr lang="th-TH" sz="3600" b="1" dirty="0" smtClean="0">
                <a:solidFill>
                  <a:srgbClr val="7030A0"/>
                </a:solidFill>
                <a:latin typeface="Angsana New" pitchFamily="18" charset="-34"/>
              </a:rPr>
              <a:t>แฟ้ม</a:t>
            </a:r>
            <a:r>
              <a:rPr lang="th-TH" sz="3600" b="1" dirty="0">
                <a:solidFill>
                  <a:srgbClr val="7030A0"/>
                </a:solidFill>
                <a:latin typeface="Angsana New" pitchFamily="18" charset="-34"/>
              </a:rPr>
              <a:t>สะสมงาน ฯลฯ</a:t>
            </a:r>
            <a:endParaRPr lang="th-TH" sz="3600" b="1" i="1" u="sng" dirty="0">
              <a:solidFill>
                <a:srgbClr val="7030A0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  <p:bldP spid="71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5720" y="428604"/>
            <a:ext cx="8424863" cy="1384995"/>
          </a:xfrm>
          <a:prstGeom prst="rect">
            <a:avLst/>
          </a:prstGeom>
          <a:solidFill>
            <a:srgbClr val="92D05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Alternative assessment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4000" b="1" dirty="0" smtClean="0">
                <a:latin typeface="Angsana New" pitchFamily="18" charset="-34"/>
              </a:rPr>
              <a:t>                                                          </a:t>
            </a:r>
            <a:r>
              <a:rPr lang="th-TH" sz="4000" b="1" dirty="0" smtClean="0">
                <a:solidFill>
                  <a:srgbClr val="C00000"/>
                </a:solidFill>
                <a:latin typeface="Angsana New" pitchFamily="18" charset="-34"/>
              </a:rPr>
              <a:t>การ</a:t>
            </a:r>
            <a:r>
              <a:rPr lang="th-TH" sz="4000" b="1" dirty="0">
                <a:solidFill>
                  <a:srgbClr val="C00000"/>
                </a:solidFill>
                <a:latin typeface="Angsana New" pitchFamily="18" charset="-34"/>
              </a:rPr>
              <a:t>ประเมินผลด้วยการเปิดโอกาสให้มีทางเลือก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825" y="2071678"/>
            <a:ext cx="8536017" cy="1749425"/>
          </a:xfrm>
          <a:prstGeom prst="rect">
            <a:avLst/>
          </a:prstGeom>
          <a:solidFill>
            <a:srgbClr val="99FF99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 smtClean="0">
                <a:latin typeface="Angsana New" pitchFamily="18" charset="-34"/>
              </a:rPr>
              <a:t>       การ</a:t>
            </a:r>
            <a:r>
              <a:rPr lang="th-TH" sz="3600" b="1" dirty="0">
                <a:latin typeface="Angsana New" pitchFamily="18" charset="-34"/>
              </a:rPr>
              <a:t>ประเมินผลในสิ่งที่ต้องการให้นักเรียนแสดงออกมาให้เห็นถึงความสามารถของนักเรียน  โดย</a:t>
            </a:r>
            <a:r>
              <a:rPr lang="th-TH" sz="3600" b="1" i="1" u="sng" dirty="0">
                <a:latin typeface="Angsana New" pitchFamily="18" charset="-34"/>
              </a:rPr>
              <a:t>ให้โอกาสกับนักเรียนมีสิทธิเลือกพัฒนา</a:t>
            </a:r>
            <a:r>
              <a:rPr lang="th-TH" sz="3600" b="1" i="1" u="sng" dirty="0" smtClean="0">
                <a:latin typeface="Angsana New" pitchFamily="18" charset="-34"/>
              </a:rPr>
              <a:t>ทางเลือก</a:t>
            </a:r>
            <a:r>
              <a:rPr lang="th-TH" sz="3600" b="1" i="1" dirty="0" smtClean="0">
                <a:latin typeface="Angsana New" pitchFamily="18" charset="-34"/>
              </a:rPr>
              <a:t>   </a:t>
            </a:r>
            <a:r>
              <a:rPr lang="th-TH" sz="3600" b="1" dirty="0" smtClean="0">
                <a:latin typeface="Angsana New" pitchFamily="18" charset="-34"/>
              </a:rPr>
              <a:t>หรือ</a:t>
            </a:r>
            <a:r>
              <a:rPr lang="th-TH" sz="3600" b="1" dirty="0">
                <a:latin typeface="Angsana New" pitchFamily="18" charset="-34"/>
              </a:rPr>
              <a:t>สร้างคำตอบด้วยตัวเขาเอง</a:t>
            </a:r>
            <a:endParaRPr lang="th-TH" sz="3600" b="1" i="1" u="sng" dirty="0">
              <a:latin typeface="Angsana New" pitchFamily="18" charset="-34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0825" y="4071942"/>
            <a:ext cx="8607455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</a:rPr>
              <a:t>  </a:t>
            </a:r>
            <a:r>
              <a:rPr lang="th-TH" sz="3600" b="1" dirty="0" smtClean="0">
                <a:latin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</a:rPr>
              <a:t>การ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</a:rPr>
              <a:t>ตอบคำถามปลายเปิด     </a:t>
            </a:r>
            <a:r>
              <a:rPr lang="th-TH" sz="3600" b="1" dirty="0">
                <a:latin typeface="Angsana New" pitchFamily="18" charset="-34"/>
              </a:rPr>
              <a:t>         </a:t>
            </a:r>
            <a:r>
              <a:rPr lang="th-TH" sz="3600" b="1" dirty="0" smtClean="0">
                <a:latin typeface="Angsana New" pitchFamily="18" charset="-34"/>
              </a:rPr>
              <a:t>                                                           	การ</a:t>
            </a:r>
            <a:r>
              <a:rPr lang="th-TH" sz="3600" b="1" dirty="0">
                <a:latin typeface="Angsana New" pitchFamily="18" charset="-34"/>
              </a:rPr>
              <a:t>สร้างภาระงาน/ชิ้นงานที่คิดสร้างสรรค์ขึ้นเอง        </a:t>
            </a:r>
            <a:r>
              <a:rPr lang="th-TH" sz="3600" b="1" dirty="0" smtClean="0">
                <a:latin typeface="Angsana New" pitchFamily="18" charset="-34"/>
              </a:rPr>
              <a:t>                                  	</a:t>
            </a:r>
            <a:r>
              <a:rPr lang="th-TH" sz="3600" b="1" dirty="0" smtClean="0">
                <a:solidFill>
                  <a:srgbClr val="008000"/>
                </a:solidFill>
                <a:latin typeface="Angsana New" pitchFamily="18" charset="-34"/>
              </a:rPr>
              <a:t>การ</a:t>
            </a:r>
            <a:r>
              <a:rPr lang="th-TH" sz="3600" b="1" dirty="0">
                <a:solidFill>
                  <a:srgbClr val="008000"/>
                </a:solidFill>
                <a:latin typeface="Angsana New" pitchFamily="18" charset="-34"/>
              </a:rPr>
              <a:t>แสดงออก/ปฏิบัติการในสถานการณ์/เหตุการณ์ต่างๆ </a:t>
            </a:r>
            <a:r>
              <a:rPr lang="th-TH" sz="3600" b="1" dirty="0">
                <a:latin typeface="Angsana New" pitchFamily="18" charset="-34"/>
              </a:rPr>
              <a:t>         </a:t>
            </a:r>
            <a:r>
              <a:rPr lang="th-TH" sz="3600" b="1" dirty="0" smtClean="0">
                <a:latin typeface="Angsana New" pitchFamily="18" charset="-34"/>
              </a:rPr>
              <a:t>                	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</a:rPr>
              <a:t>แฟ้ม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</a:rPr>
              <a:t>สะสมงาน ฯลฯ</a:t>
            </a:r>
            <a:endParaRPr lang="th-TH" sz="3600" b="1" i="1" u="sng" dirty="0">
              <a:solidFill>
                <a:srgbClr val="002060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23850" y="142852"/>
            <a:ext cx="8424863" cy="1446550"/>
          </a:xfrm>
          <a:prstGeom prst="rect">
            <a:avLst/>
          </a:prstGeom>
          <a:solidFill>
            <a:srgbClr val="92D05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Authentic assessment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</a:t>
            </a:r>
            <a:r>
              <a:rPr lang="th-TH" sz="4400" b="1" dirty="0" smtClean="0">
                <a:latin typeface="Angsana New" pitchFamily="18" charset="-34"/>
              </a:rPr>
              <a:t>                                                  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</a:rPr>
              <a:t>การ</a:t>
            </a:r>
            <a:r>
              <a:rPr lang="th-TH" sz="4400" b="1" dirty="0">
                <a:solidFill>
                  <a:srgbClr val="FF0000"/>
                </a:solidFill>
                <a:latin typeface="Angsana New" pitchFamily="18" charset="-34"/>
              </a:rPr>
              <a:t>ประเมินผลตามสภาพจริง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85720" y="1714488"/>
            <a:ext cx="8572560" cy="2554545"/>
          </a:xfrm>
          <a:prstGeom prst="rect">
            <a:avLst/>
          </a:prstGeom>
          <a:solidFill>
            <a:srgbClr val="99FF99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</a:rPr>
              <a:t>       การ</a:t>
            </a:r>
            <a:r>
              <a:rPr lang="th-TH" sz="4000" b="1" dirty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</a:rPr>
              <a:t>ประเมินผลในสิ่งที่ต้องการให้นักเรียนแสดงออก ให้เห็นถึงความสามารถของนักเรียน  โดยผลงาน/ชิ้นงาน หรือการปฏิบัติการในเหตุการณ์/สถานการณ์ที่อยู่ในสภาวะความเป็นจริงในชีวิตประจำวันนอกโรงเรียน(ทำได้จริงในชีวิตจริง)</a:t>
            </a:r>
            <a:endParaRPr lang="th-TH" sz="4000" b="1" i="1" u="sng" dirty="0">
              <a:solidFill>
                <a:schemeClr val="accent2">
                  <a:lumMod val="50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0825" y="4406824"/>
            <a:ext cx="8642350" cy="2308324"/>
          </a:xfrm>
          <a:prstGeom prst="rect">
            <a:avLst/>
          </a:prstGeom>
          <a:solidFill>
            <a:schemeClr val="bg1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</a:rPr>
              <a:t>  </a:t>
            </a:r>
            <a:r>
              <a:rPr lang="th-TH" sz="3600" b="1" dirty="0" smtClean="0">
                <a:latin typeface="Angsana New" pitchFamily="18" charset="-34"/>
              </a:rPr>
              <a:t>         </a:t>
            </a:r>
            <a:r>
              <a:rPr lang="th-TH" sz="3600" b="1" dirty="0">
                <a:latin typeface="Angsana New" pitchFamily="18" charset="-34"/>
              </a:rPr>
              <a:t>การตอบคำถามปลายเปิด              </a:t>
            </a:r>
            <a:r>
              <a:rPr lang="th-TH" sz="3600" b="1" dirty="0" smtClean="0">
                <a:latin typeface="Angsana New" pitchFamily="18" charset="-34"/>
              </a:rPr>
              <a:t>                                                          	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</a:rPr>
              <a:t>การ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</a:rPr>
              <a:t>สร้างภาระงาน/ชิ้นงานที่คิดสร้างสรรค์ขึ้นเอง</a:t>
            </a:r>
            <a:r>
              <a:rPr lang="th-TH" sz="3600" b="1" dirty="0">
                <a:latin typeface="Angsana New" pitchFamily="18" charset="-34"/>
              </a:rPr>
              <a:t>        </a:t>
            </a:r>
            <a:r>
              <a:rPr lang="th-TH" sz="3600" b="1" dirty="0" smtClean="0">
                <a:latin typeface="Angsana New" pitchFamily="18" charset="-34"/>
              </a:rPr>
              <a:t>                               	</a:t>
            </a:r>
            <a:r>
              <a:rPr lang="th-TH" sz="3600" b="1" dirty="0" smtClean="0">
                <a:solidFill>
                  <a:srgbClr val="002060"/>
                </a:solidFill>
                <a:latin typeface="Angsana New" pitchFamily="18" charset="-34"/>
              </a:rPr>
              <a:t>การ</a:t>
            </a:r>
            <a:r>
              <a:rPr lang="th-TH" sz="3600" b="1" dirty="0">
                <a:solidFill>
                  <a:srgbClr val="002060"/>
                </a:solidFill>
                <a:latin typeface="Angsana New" pitchFamily="18" charset="-34"/>
              </a:rPr>
              <a:t>แสดงออก/ปฏิบัติการในสถานการณ์/เหตุการณ์ต่างๆ</a:t>
            </a:r>
            <a:r>
              <a:rPr lang="th-TH" sz="3600" b="1" dirty="0">
                <a:latin typeface="Angsana New" pitchFamily="18" charset="-34"/>
              </a:rPr>
              <a:t>         </a:t>
            </a:r>
            <a:r>
              <a:rPr lang="th-TH" sz="3600" b="1" dirty="0" smtClean="0">
                <a:latin typeface="Angsana New" pitchFamily="18" charset="-34"/>
              </a:rPr>
              <a:t>               	</a:t>
            </a:r>
            <a:r>
              <a:rPr lang="th-TH" sz="3600" b="1" dirty="0" smtClean="0">
                <a:solidFill>
                  <a:srgbClr val="9900CC"/>
                </a:solidFill>
                <a:latin typeface="Angsana New" pitchFamily="18" charset="-34"/>
              </a:rPr>
              <a:t>แฟ้ม</a:t>
            </a:r>
            <a:r>
              <a:rPr lang="th-TH" sz="3600" b="1" dirty="0">
                <a:solidFill>
                  <a:srgbClr val="9900CC"/>
                </a:solidFill>
                <a:latin typeface="Angsana New" pitchFamily="18" charset="-34"/>
              </a:rPr>
              <a:t>สะสมงาน ฯลฯ</a:t>
            </a:r>
            <a:endParaRPr lang="th-TH" sz="3600" b="1" i="1" u="sng" dirty="0">
              <a:solidFill>
                <a:srgbClr val="9900CC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3851" y="357166"/>
            <a:ext cx="8391554" cy="1446550"/>
          </a:xfrm>
          <a:prstGeom prst="rect">
            <a:avLst/>
          </a:prstGeom>
          <a:solidFill>
            <a:srgbClr val="99FF99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Culminating  performance  assessment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</a:t>
            </a:r>
            <a:r>
              <a:rPr lang="th-TH" sz="4000" b="1" dirty="0" smtClean="0">
                <a:latin typeface="Angsana New" pitchFamily="18" charset="-34"/>
              </a:rPr>
              <a:t>                                                          </a:t>
            </a:r>
            <a:r>
              <a:rPr lang="th-TH" sz="4400" b="1" dirty="0" smtClean="0">
                <a:solidFill>
                  <a:srgbClr val="009900"/>
                </a:solidFill>
                <a:latin typeface="Angsana New" pitchFamily="18" charset="-34"/>
              </a:rPr>
              <a:t>การ</a:t>
            </a:r>
            <a:r>
              <a:rPr lang="th-TH" sz="4400" b="1" dirty="0">
                <a:solidFill>
                  <a:srgbClr val="009900"/>
                </a:solidFill>
                <a:latin typeface="Angsana New" pitchFamily="18" charset="-34"/>
              </a:rPr>
              <a:t>ประเมินผลสรุปรวบยอด</a:t>
            </a:r>
            <a:endParaRPr lang="th-TH" sz="4000" b="1" dirty="0">
              <a:solidFill>
                <a:srgbClr val="009900"/>
              </a:solidFill>
              <a:latin typeface="Angsana New" pitchFamily="18" charset="-34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47731" y="2234036"/>
            <a:ext cx="7924797" cy="2123658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latin typeface="Angsana New" pitchFamily="18" charset="-34"/>
              </a:rPr>
              <a:t>       </a:t>
            </a:r>
            <a:r>
              <a:rPr lang="th-TH" sz="4400" b="1" dirty="0" smtClean="0">
                <a:latin typeface="Angsana New" pitchFamily="18" charset="-34"/>
              </a:rPr>
              <a:t>การ</a:t>
            </a:r>
            <a:r>
              <a:rPr lang="th-TH" sz="4400" b="1" dirty="0">
                <a:latin typeface="Angsana New" pitchFamily="18" charset="-34"/>
              </a:rPr>
              <a:t>ประเมินผลในสิ่งที่ต้องการให้นักเรียน</a:t>
            </a:r>
            <a:r>
              <a:rPr lang="th-TH" sz="4400" b="1" dirty="0" smtClean="0">
                <a:latin typeface="Angsana New" pitchFamily="18" charset="-34"/>
              </a:rPr>
              <a:t>แสดงออกให้</a:t>
            </a:r>
            <a:r>
              <a:rPr lang="th-TH" sz="4400" b="1" dirty="0">
                <a:latin typeface="Angsana New" pitchFamily="18" charset="-34"/>
              </a:rPr>
              <a:t>เห็นถึงความสามารถของนักเรียน  </a:t>
            </a:r>
            <a:r>
              <a:rPr lang="th-TH" sz="4400" b="1" dirty="0" smtClean="0">
                <a:latin typeface="Angsana New" pitchFamily="18" charset="-34"/>
              </a:rPr>
              <a:t>        โดย</a:t>
            </a:r>
            <a:r>
              <a:rPr lang="th-TH" sz="4400" b="1" dirty="0">
                <a:latin typeface="Angsana New" pitchFamily="18" charset="-34"/>
              </a:rPr>
              <a:t>เป็นการประเมินผลเมื่อ</a:t>
            </a:r>
            <a:r>
              <a:rPr lang="th-TH" sz="4400" b="1" u="sng" dirty="0">
                <a:solidFill>
                  <a:srgbClr val="FF0000"/>
                </a:solidFill>
                <a:latin typeface="Angsana New" pitchFamily="18" charset="-34"/>
              </a:rPr>
              <a:t>สิ้นสุดหน่วยการเรียนรู้</a:t>
            </a:r>
            <a:endParaRPr lang="th-TH" sz="4400" b="1" i="1" u="sng" dirty="0">
              <a:solidFill>
                <a:srgbClr val="FF0000"/>
              </a:solidFill>
              <a:latin typeface="Angsana New" pitchFamily="18" charset="-34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42844" y="4839970"/>
            <a:ext cx="8858312" cy="1446550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400" b="1" dirty="0" smtClean="0">
                <a:latin typeface="Angsana New" pitchFamily="18" charset="-34"/>
              </a:rPr>
              <a:t>  </a:t>
            </a:r>
            <a:r>
              <a:rPr lang="th-TH" sz="4400" b="1" dirty="0" smtClean="0">
                <a:solidFill>
                  <a:srgbClr val="9900CC"/>
                </a:solidFill>
                <a:latin typeface="Angsana New" pitchFamily="18" charset="-34"/>
              </a:rPr>
              <a:t>การ</a:t>
            </a:r>
            <a:r>
              <a:rPr lang="th-TH" sz="4400" b="1" dirty="0">
                <a:solidFill>
                  <a:srgbClr val="9900CC"/>
                </a:solidFill>
                <a:latin typeface="Angsana New" pitchFamily="18" charset="-34"/>
              </a:rPr>
              <a:t>สร้างภาระงาน/</a:t>
            </a:r>
            <a:r>
              <a:rPr lang="th-TH" sz="4400" b="1" dirty="0" smtClean="0">
                <a:solidFill>
                  <a:srgbClr val="9900CC"/>
                </a:solidFill>
                <a:latin typeface="Angsana New" pitchFamily="18" charset="-34"/>
              </a:rPr>
              <a:t>ชิ้นงาน/ผลงานที่</a:t>
            </a:r>
            <a:r>
              <a:rPr lang="th-TH" sz="4400" b="1" dirty="0">
                <a:solidFill>
                  <a:srgbClr val="9900CC"/>
                </a:solidFill>
                <a:latin typeface="Angsana New" pitchFamily="18" charset="-34"/>
              </a:rPr>
              <a:t>คิดสร้างสรรค์ขึ้นเอง</a:t>
            </a:r>
            <a:r>
              <a:rPr lang="th-TH" sz="4400" b="1" dirty="0">
                <a:latin typeface="Angsana New" pitchFamily="18" charset="-34"/>
              </a:rPr>
              <a:t>                            </a:t>
            </a:r>
            <a:r>
              <a:rPr lang="th-TH" sz="4400" b="1" dirty="0" smtClean="0">
                <a:latin typeface="Angsana New" pitchFamily="18" charset="-34"/>
              </a:rPr>
              <a:t>            </a:t>
            </a:r>
            <a:r>
              <a:rPr lang="th-TH" sz="4400" b="1" dirty="0" smtClean="0">
                <a:solidFill>
                  <a:srgbClr val="009900"/>
                </a:solidFill>
                <a:latin typeface="Angsana New" pitchFamily="18" charset="-34"/>
              </a:rPr>
              <a:t>การ</a:t>
            </a:r>
            <a:r>
              <a:rPr lang="th-TH" sz="4400" b="1" dirty="0">
                <a:solidFill>
                  <a:srgbClr val="009900"/>
                </a:solidFill>
                <a:latin typeface="Angsana New" pitchFamily="18" charset="-34"/>
              </a:rPr>
              <a:t>แสดงออก/ปฏิบัติการในสถานการณ์/เหตุการณ์ต่างๆ</a:t>
            </a:r>
            <a:endParaRPr lang="th-TH" sz="4400" b="1" i="1" u="sng" dirty="0">
              <a:solidFill>
                <a:srgbClr val="009900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  <p:bldP spid="174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61979" y="605363"/>
            <a:ext cx="8424863" cy="1600438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Performance  - based  learning</a:t>
            </a:r>
            <a:r>
              <a:rPr lang="th-TH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3600" b="1" dirty="0">
                <a:latin typeface="Angsana New" pitchFamily="18" charset="-34"/>
              </a:rPr>
              <a:t>                                                        </a:t>
            </a:r>
            <a:r>
              <a:rPr lang="th-TH" sz="4400" b="1" dirty="0">
                <a:solidFill>
                  <a:srgbClr val="FF0000"/>
                </a:solidFill>
                <a:latin typeface="Angsana New" pitchFamily="18" charset="-34"/>
              </a:rPr>
              <a:t>การ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</a:rPr>
              <a:t>เรียนรู้อิงอยู่บนฐานของความสามารถ</a:t>
            </a:r>
            <a:endParaRPr lang="th-TH" sz="4400" b="1" dirty="0">
              <a:solidFill>
                <a:srgbClr val="FF0000"/>
              </a:solidFill>
              <a:latin typeface="Angsana New" pitchFamily="18" charset="-34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5288" y="2786058"/>
            <a:ext cx="8424862" cy="3046988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 dirty="0" smtClean="0">
                <a:latin typeface="Angsana New" pitchFamily="18" charset="-34"/>
              </a:rPr>
              <a:t>    การ</a:t>
            </a:r>
            <a:r>
              <a:rPr lang="th-TH" sz="4800" b="1" dirty="0">
                <a:latin typeface="Angsana New" pitchFamily="18" charset="-34"/>
              </a:rPr>
              <a:t>เรียนการสอนที่เปิดช่องทางให้กับนักเรียนได้มี</a:t>
            </a:r>
            <a:r>
              <a:rPr lang="th-TH" sz="4800" b="1" dirty="0" smtClean="0">
                <a:latin typeface="Angsana New" pitchFamily="18" charset="-34"/>
              </a:rPr>
              <a:t>โอกาสได้เรียนรู้ </a:t>
            </a:r>
            <a:r>
              <a:rPr lang="th-TH" sz="4800" b="1" dirty="0">
                <a:latin typeface="Angsana New" pitchFamily="18" charset="-34"/>
              </a:rPr>
              <a:t>ด้วยหนทางที่</a:t>
            </a:r>
            <a:r>
              <a:rPr lang="th-TH" sz="4800" b="1" dirty="0" smtClean="0">
                <a:latin typeface="Angsana New" pitchFamily="18" charset="-34"/>
              </a:rPr>
              <a:t>หลากหลาย  และ</a:t>
            </a:r>
            <a:r>
              <a:rPr lang="th-TH" sz="4800" b="1" dirty="0">
                <a:latin typeface="Angsana New" pitchFamily="18" charset="-34"/>
              </a:rPr>
              <a:t>มีโอกาสที่จะได้แสดงออกถึง</a:t>
            </a:r>
            <a:r>
              <a:rPr lang="th-TH" sz="4800" b="1" dirty="0" smtClean="0">
                <a:latin typeface="Angsana New" pitchFamily="18" charset="-34"/>
              </a:rPr>
              <a:t>ผลงานในความสำเร็จการ</a:t>
            </a:r>
            <a:r>
              <a:rPr lang="th-TH" sz="4800" b="1" dirty="0">
                <a:latin typeface="Angsana New" pitchFamily="18" charset="-34"/>
              </a:rPr>
              <a:t>เรียนรู้ของนักเรียน ในแต่</a:t>
            </a:r>
            <a:r>
              <a:rPr lang="th-TH" sz="4800" b="1" dirty="0" smtClean="0">
                <a:latin typeface="Angsana New" pitchFamily="18" charset="-34"/>
              </a:rPr>
              <a:t>ละหน่วยการเรียนรู้</a:t>
            </a:r>
            <a:endParaRPr lang="th-TH" sz="4800" b="1" i="1" u="sng" dirty="0">
              <a:latin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11359" y="258748"/>
            <a:ext cx="5832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การเรียนรู้ของมนุษย์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 rot="10800000">
            <a:off x="1785918" y="5759473"/>
            <a:ext cx="5832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การเรียนรู้ของมนุษย์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 rot="5400000">
            <a:off x="5321329" y="2892445"/>
            <a:ext cx="5832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การเรียนรู้ของมนุษย์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-2081242" y="2821007"/>
            <a:ext cx="58324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การเรียนรู้ของมนุษย์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-36513" y="-26988"/>
            <a:ext cx="4572001" cy="6858001"/>
          </a:xfrm>
          <a:prstGeom prst="rect">
            <a:avLst/>
          </a:prstGeom>
          <a:gradFill rotWithShape="1">
            <a:gsLst>
              <a:gs pos="0">
                <a:srgbClr val="9900CC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427538" y="0"/>
            <a:ext cx="4716462" cy="6858000"/>
          </a:xfrm>
          <a:prstGeom prst="rect">
            <a:avLst/>
          </a:prstGeom>
          <a:gradFill rotWithShape="1">
            <a:gsLst>
              <a:gs pos="0">
                <a:srgbClr val="9900CC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827088" y="2730506"/>
            <a:ext cx="7416800" cy="1555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9900CC"/>
              </a:gs>
              <a:gs pos="100000">
                <a:schemeClr val="bg1"/>
              </a:gs>
            </a:gsLst>
            <a:lin ang="5400000" scaled="1"/>
          </a:gradFill>
          <a:ln w="57150">
            <a:solidFill>
              <a:srgbClr val="9900CC"/>
            </a:solidFill>
            <a:prstDash val="lgDash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800" b="1" dirty="0"/>
              <a:t>ระดับการประเมินผล                        </a:t>
            </a:r>
            <a:r>
              <a:rPr lang="th-TH" sz="4800" b="1" dirty="0" smtClean="0"/>
              <a:t>         ตาม</a:t>
            </a:r>
            <a:r>
              <a:rPr lang="th-TH" sz="4800" b="1" dirty="0"/>
              <a:t>หลักสูตรแกนกลาง ๒๕๕๑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928662" y="954929"/>
            <a:ext cx="7500990" cy="830997"/>
          </a:xfrm>
          <a:prstGeom prst="rect">
            <a:avLst/>
          </a:prstGeom>
          <a:solidFill>
            <a:srgbClr val="9933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กรอบแนวคิด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</a:t>
            </a:r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เรียนรู้ของมนุษย์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692275" y="2803525"/>
            <a:ext cx="57372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 Behaviorism (1960)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92275" y="3875095"/>
            <a:ext cx="5522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Cognitivism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(1976)</a:t>
            </a:r>
            <a:endParaRPr lang="th-TH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692275" y="4946665"/>
            <a:ext cx="673737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 Constructivism (1990)</a:t>
            </a:r>
            <a:endParaRPr lang="th-TH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0" y="2060575"/>
            <a:ext cx="9144000" cy="4608513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79388" y="2492375"/>
            <a:ext cx="8640762" cy="39766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250825" y="2708275"/>
            <a:ext cx="8353425" cy="36464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93725" y="458788"/>
            <a:ext cx="1841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>
              <a:latin typeface="Angsana New" pitchFamily="18" charset="-34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042988" y="620713"/>
            <a:ext cx="78168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grpSp>
        <p:nvGrpSpPr>
          <p:cNvPr id="21511" name="Group 9"/>
          <p:cNvGrpSpPr>
            <a:grpSpLocks/>
          </p:cNvGrpSpPr>
          <p:nvPr/>
        </p:nvGrpSpPr>
        <p:grpSpPr bwMode="auto">
          <a:xfrm>
            <a:off x="762000" y="3033713"/>
            <a:ext cx="8229600" cy="3309937"/>
            <a:chOff x="480" y="1815"/>
            <a:chExt cx="5184" cy="2085"/>
          </a:xfrm>
        </p:grpSpPr>
        <p:sp>
          <p:nvSpPr>
            <p:cNvPr id="21513" name="Rectangle 10"/>
            <p:cNvSpPr>
              <a:spLocks noChangeArrowheads="1"/>
            </p:cNvSpPr>
            <p:nvPr/>
          </p:nvSpPr>
          <p:spPr bwMode="auto">
            <a:xfrm>
              <a:off x="494" y="3351"/>
              <a:ext cx="1930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21514" name="Rectangle 11"/>
            <p:cNvSpPr>
              <a:spLocks noChangeArrowheads="1"/>
            </p:cNvSpPr>
            <p:nvPr/>
          </p:nvSpPr>
          <p:spPr bwMode="auto">
            <a:xfrm>
              <a:off x="725" y="3322"/>
              <a:ext cx="108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400">
                  <a:latin typeface="Times New Roman" pitchFamily="18" charset="0"/>
                  <a:cs typeface="DilleniaUPC" pitchFamily="18" charset="-34"/>
                </a:rPr>
                <a:t>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21515" name="Rectangle 12"/>
            <p:cNvSpPr>
              <a:spLocks noChangeArrowheads="1"/>
            </p:cNvSpPr>
            <p:nvPr/>
          </p:nvSpPr>
          <p:spPr bwMode="auto">
            <a:xfrm>
              <a:off x="720" y="3322"/>
              <a:ext cx="113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400">
                  <a:latin typeface="Times New Roman" pitchFamily="18" charset="0"/>
                  <a:cs typeface="DilleniaUPC" pitchFamily="18" charset="-34"/>
                </a:rPr>
                <a:t>จิต</a:t>
              </a:r>
              <a:r>
                <a:rPr lang="en-US" sz="5400">
                  <a:latin typeface="Times New Roman" pitchFamily="18" charset="0"/>
                  <a:cs typeface="DilleniaUPC" pitchFamily="18" charset="-34"/>
                </a:rPr>
                <a:t> / </a:t>
              </a:r>
              <a:r>
                <a:rPr lang="th-TH" sz="5400">
                  <a:latin typeface="Times New Roman" pitchFamily="18" charset="0"/>
                  <a:cs typeface="DilleniaUPC" pitchFamily="18" charset="-34"/>
                </a:rPr>
                <a:t>สอน</a:t>
              </a:r>
            </a:p>
          </p:txBody>
        </p:sp>
        <p:sp>
          <p:nvSpPr>
            <p:cNvPr id="21516" name="Rectangle 13"/>
            <p:cNvSpPr>
              <a:spLocks noChangeArrowheads="1"/>
            </p:cNvSpPr>
            <p:nvPr/>
          </p:nvSpPr>
          <p:spPr bwMode="auto">
            <a:xfrm>
              <a:off x="2726" y="3351"/>
              <a:ext cx="2348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21517" name="Rectangle 14"/>
            <p:cNvSpPr>
              <a:spLocks noChangeArrowheads="1"/>
            </p:cNvSpPr>
            <p:nvPr/>
          </p:nvSpPr>
          <p:spPr bwMode="auto">
            <a:xfrm>
              <a:off x="2784" y="3322"/>
              <a:ext cx="108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400">
                  <a:latin typeface="Times New Roman" pitchFamily="18" charset="0"/>
                  <a:cs typeface="DilleniaUPC" pitchFamily="18" charset="-34"/>
                </a:rPr>
                <a:t>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21518" name="Rectangle 15"/>
            <p:cNvSpPr>
              <a:spLocks noChangeArrowheads="1"/>
            </p:cNvSpPr>
            <p:nvPr/>
          </p:nvSpPr>
          <p:spPr bwMode="auto">
            <a:xfrm>
              <a:off x="2160" y="3370"/>
              <a:ext cx="108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400">
                  <a:latin typeface="Times New Roman" pitchFamily="18" charset="0"/>
                  <a:cs typeface="DilleniaUPC" pitchFamily="18" charset="-34"/>
                </a:rPr>
                <a:t>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21519" name="Rectangle 16"/>
            <p:cNvSpPr>
              <a:spLocks noChangeArrowheads="1"/>
            </p:cNvSpPr>
            <p:nvPr/>
          </p:nvSpPr>
          <p:spPr bwMode="auto">
            <a:xfrm>
              <a:off x="2688" y="3322"/>
              <a:ext cx="178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400" b="1">
                  <a:latin typeface="Times New Roman" pitchFamily="18" charset="0"/>
                  <a:cs typeface="DilleniaUPC" pitchFamily="18" charset="-34"/>
                </a:rPr>
                <a:t>- </a:t>
              </a:r>
              <a:r>
                <a:rPr lang="th-TH" sz="5400" b="1">
                  <a:latin typeface="Times New Roman" pitchFamily="18" charset="0"/>
                  <a:cs typeface="DilleniaUPC" pitchFamily="18" charset="-34"/>
                </a:rPr>
                <a:t>รูปแบบตายตัว</a:t>
              </a:r>
            </a:p>
          </p:txBody>
        </p:sp>
        <p:grpSp>
          <p:nvGrpSpPr>
            <p:cNvPr id="21520" name="Group 17"/>
            <p:cNvGrpSpPr>
              <a:grpSpLocks/>
            </p:cNvGrpSpPr>
            <p:nvPr/>
          </p:nvGrpSpPr>
          <p:grpSpPr bwMode="auto">
            <a:xfrm>
              <a:off x="480" y="1815"/>
              <a:ext cx="5184" cy="1785"/>
              <a:chOff x="480" y="1863"/>
              <a:chExt cx="5184" cy="1785"/>
            </a:xfrm>
          </p:grpSpPr>
          <p:sp>
            <p:nvSpPr>
              <p:cNvPr id="21521" name="Rectangle 18"/>
              <p:cNvSpPr>
                <a:spLocks noChangeArrowheads="1"/>
              </p:cNvSpPr>
              <p:nvPr/>
            </p:nvSpPr>
            <p:spPr bwMode="auto">
              <a:xfrm>
                <a:off x="480" y="1892"/>
                <a:ext cx="2376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1522" name="Rectangle 19"/>
              <p:cNvSpPr>
                <a:spLocks noChangeArrowheads="1"/>
              </p:cNvSpPr>
              <p:nvPr/>
            </p:nvSpPr>
            <p:spPr bwMode="auto">
              <a:xfrm>
                <a:off x="710" y="1863"/>
                <a:ext cx="108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400">
                    <a:latin typeface="Times New Roman" pitchFamily="18" charset="0"/>
                    <a:cs typeface="DilleniaUPC" pitchFamily="18" charset="-34"/>
                  </a:rPr>
                  <a:t> </a:t>
                </a:r>
                <a:endParaRPr lang="en-US">
                  <a:latin typeface="Angsana New" pitchFamily="18" charset="-34"/>
                </a:endParaRPr>
              </a:p>
            </p:txBody>
          </p:sp>
          <p:sp>
            <p:nvSpPr>
              <p:cNvPr id="21523" name="Rectangle 20"/>
              <p:cNvSpPr>
                <a:spLocks noChangeArrowheads="1"/>
              </p:cNvSpPr>
              <p:nvPr/>
            </p:nvSpPr>
            <p:spPr bwMode="auto">
              <a:xfrm>
                <a:off x="720" y="1863"/>
                <a:ext cx="1412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th-TH" sz="5400">
                    <a:latin typeface="Times New Roman" pitchFamily="18" charset="0"/>
                    <a:cs typeface="DilleniaUPC" pitchFamily="18" charset="-34"/>
                  </a:rPr>
                  <a:t>กรอบแนวคิด</a:t>
                </a: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21524" name="Rectangle 21"/>
              <p:cNvSpPr>
                <a:spLocks noChangeArrowheads="1"/>
              </p:cNvSpPr>
              <p:nvPr/>
            </p:nvSpPr>
            <p:spPr bwMode="auto">
              <a:xfrm>
                <a:off x="2712" y="1892"/>
                <a:ext cx="2952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1525" name="Rectangle 22"/>
              <p:cNvSpPr>
                <a:spLocks noChangeArrowheads="1"/>
              </p:cNvSpPr>
              <p:nvPr/>
            </p:nvSpPr>
            <p:spPr bwMode="auto">
              <a:xfrm>
                <a:off x="2770" y="1863"/>
                <a:ext cx="108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400">
                    <a:latin typeface="Times New Roman" pitchFamily="18" charset="0"/>
                    <a:cs typeface="DilleniaUPC" pitchFamily="18" charset="-34"/>
                  </a:rPr>
                  <a:t> </a:t>
                </a:r>
                <a:endParaRPr lang="en-US">
                  <a:latin typeface="Angsana New" pitchFamily="18" charset="-34"/>
                </a:endParaRPr>
              </a:p>
            </p:txBody>
          </p:sp>
          <p:sp>
            <p:nvSpPr>
              <p:cNvPr id="21526" name="Rectangle 23"/>
              <p:cNvSpPr>
                <a:spLocks noChangeArrowheads="1"/>
              </p:cNvSpPr>
              <p:nvPr/>
            </p:nvSpPr>
            <p:spPr bwMode="auto">
              <a:xfrm>
                <a:off x="2112" y="1920"/>
                <a:ext cx="108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400">
                    <a:latin typeface="Times New Roman" pitchFamily="18" charset="0"/>
                    <a:cs typeface="DilleniaUPC" pitchFamily="18" charset="-34"/>
                  </a:rPr>
                  <a:t> </a:t>
                </a:r>
                <a:endParaRPr lang="en-US">
                  <a:latin typeface="Angsana New" pitchFamily="18" charset="-34"/>
                </a:endParaRPr>
              </a:p>
            </p:txBody>
          </p:sp>
          <p:sp>
            <p:nvSpPr>
              <p:cNvPr id="21527" name="Rectangle 24"/>
              <p:cNvSpPr>
                <a:spLocks noChangeArrowheads="1"/>
              </p:cNvSpPr>
              <p:nvPr/>
            </p:nvSpPr>
            <p:spPr bwMode="auto">
              <a:xfrm>
                <a:off x="2688" y="1863"/>
                <a:ext cx="273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400">
                    <a:latin typeface="Times New Roman" pitchFamily="18" charset="0"/>
                    <a:cs typeface="DilleniaUPC" pitchFamily="18" charset="-34"/>
                  </a:rPr>
                  <a:t>- </a:t>
                </a:r>
                <a:r>
                  <a:rPr lang="th-TH" sz="5400" b="1">
                    <a:latin typeface="Times New Roman" pitchFamily="18" charset="0"/>
                    <a:cs typeface="DilleniaUPC" pitchFamily="18" charset="-34"/>
                  </a:rPr>
                  <a:t>จิตวิทยาพฤติกรรมนิยม</a:t>
                </a:r>
              </a:p>
            </p:txBody>
          </p:sp>
          <p:sp>
            <p:nvSpPr>
              <p:cNvPr id="21528" name="Rectangle 25"/>
              <p:cNvSpPr>
                <a:spLocks noChangeArrowheads="1"/>
              </p:cNvSpPr>
              <p:nvPr/>
            </p:nvSpPr>
            <p:spPr bwMode="auto">
              <a:xfrm>
                <a:off x="494" y="2383"/>
                <a:ext cx="2261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1529" name="Rectangle 26"/>
              <p:cNvSpPr>
                <a:spLocks noChangeArrowheads="1"/>
              </p:cNvSpPr>
              <p:nvPr/>
            </p:nvSpPr>
            <p:spPr bwMode="auto">
              <a:xfrm>
                <a:off x="725" y="2354"/>
                <a:ext cx="108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400">
                    <a:latin typeface="Times New Roman" pitchFamily="18" charset="0"/>
                    <a:cs typeface="DilleniaUPC" pitchFamily="18" charset="-34"/>
                  </a:rPr>
                  <a:t> </a:t>
                </a:r>
                <a:endParaRPr lang="en-US">
                  <a:latin typeface="Angsana New" pitchFamily="18" charset="-34"/>
                </a:endParaRPr>
              </a:p>
            </p:txBody>
          </p:sp>
          <p:sp>
            <p:nvSpPr>
              <p:cNvPr id="21530" name="Rectangle 27"/>
              <p:cNvSpPr>
                <a:spLocks noChangeArrowheads="1"/>
              </p:cNvSpPr>
              <p:nvPr/>
            </p:nvSpPr>
            <p:spPr bwMode="auto">
              <a:xfrm>
                <a:off x="720" y="2354"/>
                <a:ext cx="1365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th-TH" sz="5400">
                    <a:latin typeface="Times New Roman" pitchFamily="18" charset="0"/>
                    <a:cs typeface="DilleniaUPC" pitchFamily="18" charset="-34"/>
                  </a:rPr>
                  <a:t>หลักจิตวิทยา</a:t>
                </a: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21531" name="Rectangle 28"/>
              <p:cNvSpPr>
                <a:spLocks noChangeArrowheads="1"/>
              </p:cNvSpPr>
              <p:nvPr/>
            </p:nvSpPr>
            <p:spPr bwMode="auto">
              <a:xfrm>
                <a:off x="2712" y="2383"/>
                <a:ext cx="2520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1532" name="Rectangle 29"/>
              <p:cNvSpPr>
                <a:spLocks noChangeArrowheads="1"/>
              </p:cNvSpPr>
              <p:nvPr/>
            </p:nvSpPr>
            <p:spPr bwMode="auto">
              <a:xfrm>
                <a:off x="2770" y="2354"/>
                <a:ext cx="108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400">
                    <a:latin typeface="Times New Roman" pitchFamily="18" charset="0"/>
                    <a:cs typeface="DilleniaUPC" pitchFamily="18" charset="-34"/>
                  </a:rPr>
                  <a:t> </a:t>
                </a:r>
                <a:endParaRPr lang="en-US">
                  <a:latin typeface="Angsana New" pitchFamily="18" charset="-34"/>
                </a:endParaRPr>
              </a:p>
            </p:txBody>
          </p:sp>
          <p:sp>
            <p:nvSpPr>
              <p:cNvPr id="21533" name="Rectangle 30"/>
              <p:cNvSpPr>
                <a:spLocks noChangeArrowheads="1"/>
              </p:cNvSpPr>
              <p:nvPr/>
            </p:nvSpPr>
            <p:spPr bwMode="auto">
              <a:xfrm>
                <a:off x="2160" y="2285"/>
                <a:ext cx="108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400">
                    <a:latin typeface="Times New Roman" pitchFamily="18" charset="0"/>
                    <a:cs typeface="DilleniaUPC" pitchFamily="18" charset="-34"/>
                  </a:rPr>
                  <a:t> </a:t>
                </a:r>
                <a:endParaRPr lang="en-US">
                  <a:latin typeface="Angsana New" pitchFamily="18" charset="-34"/>
                </a:endParaRPr>
              </a:p>
            </p:txBody>
          </p:sp>
          <p:sp>
            <p:nvSpPr>
              <p:cNvPr id="21534" name="Rectangle 31"/>
              <p:cNvSpPr>
                <a:spLocks noChangeArrowheads="1"/>
              </p:cNvSpPr>
              <p:nvPr/>
            </p:nvSpPr>
            <p:spPr bwMode="auto">
              <a:xfrm>
                <a:off x="2688" y="2354"/>
                <a:ext cx="219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400">
                    <a:latin typeface="Times New Roman" pitchFamily="18" charset="0"/>
                    <a:cs typeface="DilleniaUPC" pitchFamily="18" charset="-34"/>
                  </a:rPr>
                  <a:t>- </a:t>
                </a:r>
                <a:r>
                  <a:rPr lang="th-TH" sz="5400" b="1">
                    <a:latin typeface="Times New Roman" pitchFamily="18" charset="0"/>
                    <a:cs typeface="DilleniaUPC" pitchFamily="18" charset="-34"/>
                  </a:rPr>
                  <a:t>นักพฤติกรรมนิยม</a:t>
                </a:r>
              </a:p>
            </p:txBody>
          </p:sp>
          <p:sp>
            <p:nvSpPr>
              <p:cNvPr id="21535" name="Rectangle 32"/>
              <p:cNvSpPr>
                <a:spLocks noChangeArrowheads="1"/>
              </p:cNvSpPr>
              <p:nvPr/>
            </p:nvSpPr>
            <p:spPr bwMode="auto">
              <a:xfrm>
                <a:off x="480" y="2860"/>
                <a:ext cx="2088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1536" name="Rectangle 33"/>
              <p:cNvSpPr>
                <a:spLocks noChangeArrowheads="1"/>
              </p:cNvSpPr>
              <p:nvPr/>
            </p:nvSpPr>
            <p:spPr bwMode="auto">
              <a:xfrm>
                <a:off x="710" y="2845"/>
                <a:ext cx="108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400">
                    <a:latin typeface="Times New Roman" pitchFamily="18" charset="0"/>
                    <a:cs typeface="DilleniaUPC" pitchFamily="18" charset="-34"/>
                  </a:rPr>
                  <a:t> </a:t>
                </a:r>
                <a:endParaRPr lang="en-US">
                  <a:latin typeface="Angsana New" pitchFamily="18" charset="-34"/>
                </a:endParaRPr>
              </a:p>
            </p:txBody>
          </p:sp>
          <p:sp>
            <p:nvSpPr>
              <p:cNvPr id="21537" name="Rectangle 34"/>
              <p:cNvSpPr>
                <a:spLocks noChangeArrowheads="1"/>
              </p:cNvSpPr>
              <p:nvPr/>
            </p:nvSpPr>
            <p:spPr bwMode="auto">
              <a:xfrm>
                <a:off x="720" y="2845"/>
                <a:ext cx="1405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th-TH" sz="5400">
                    <a:latin typeface="Times New Roman" pitchFamily="18" charset="0"/>
                    <a:cs typeface="DilleniaUPC" pitchFamily="18" charset="-34"/>
                  </a:rPr>
                  <a:t>แผนการสอน</a:t>
                </a: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21538" name="Rectangle 35"/>
              <p:cNvSpPr>
                <a:spLocks noChangeArrowheads="1"/>
              </p:cNvSpPr>
              <p:nvPr/>
            </p:nvSpPr>
            <p:spPr bwMode="auto">
              <a:xfrm>
                <a:off x="2712" y="2860"/>
                <a:ext cx="2074" cy="4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1539" name="Rectangle 36"/>
              <p:cNvSpPr>
                <a:spLocks noChangeArrowheads="1"/>
              </p:cNvSpPr>
              <p:nvPr/>
            </p:nvSpPr>
            <p:spPr bwMode="auto">
              <a:xfrm>
                <a:off x="2770" y="2845"/>
                <a:ext cx="108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400">
                    <a:latin typeface="Times New Roman" pitchFamily="18" charset="0"/>
                    <a:cs typeface="DilleniaUPC" pitchFamily="18" charset="-34"/>
                  </a:rPr>
                  <a:t> </a:t>
                </a:r>
                <a:endParaRPr lang="en-US">
                  <a:latin typeface="Angsana New" pitchFamily="18" charset="-34"/>
                </a:endParaRPr>
              </a:p>
            </p:txBody>
          </p:sp>
          <p:sp>
            <p:nvSpPr>
              <p:cNvPr id="21540" name="Rectangle 37"/>
              <p:cNvSpPr>
                <a:spLocks noChangeArrowheads="1"/>
              </p:cNvSpPr>
              <p:nvPr/>
            </p:nvSpPr>
            <p:spPr bwMode="auto">
              <a:xfrm>
                <a:off x="2256" y="2909"/>
                <a:ext cx="108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400">
                    <a:latin typeface="Times New Roman" pitchFamily="18" charset="0"/>
                    <a:cs typeface="DilleniaUPC" pitchFamily="18" charset="-34"/>
                  </a:rPr>
                  <a:t> </a:t>
                </a:r>
                <a:endParaRPr lang="en-US">
                  <a:latin typeface="Angsana New" pitchFamily="18" charset="-34"/>
                </a:endParaRPr>
              </a:p>
            </p:txBody>
          </p:sp>
          <p:sp>
            <p:nvSpPr>
              <p:cNvPr id="21541" name="Rectangle 38"/>
              <p:cNvSpPr>
                <a:spLocks noChangeArrowheads="1"/>
              </p:cNvSpPr>
              <p:nvPr/>
            </p:nvSpPr>
            <p:spPr bwMode="auto">
              <a:xfrm>
                <a:off x="2688" y="2845"/>
                <a:ext cx="218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400" b="1">
                    <a:latin typeface="Times New Roman" pitchFamily="18" charset="0"/>
                    <a:cs typeface="DilleniaUPC" pitchFamily="18" charset="-34"/>
                  </a:rPr>
                  <a:t>- </a:t>
                </a:r>
                <a:r>
                  <a:rPr lang="th-TH" sz="5400" b="1">
                    <a:latin typeface="Times New Roman" pitchFamily="18" charset="0"/>
                    <a:cs typeface="DilleniaUPC" pitchFamily="18" charset="-34"/>
                  </a:rPr>
                  <a:t>คิดรายละเอียดเอง</a:t>
                </a:r>
              </a:p>
            </p:txBody>
          </p:sp>
          <p:sp>
            <p:nvSpPr>
              <p:cNvPr id="21542" name="Oval 39"/>
              <p:cNvSpPr>
                <a:spLocks noChangeArrowheads="1"/>
              </p:cNvSpPr>
              <p:nvPr/>
            </p:nvSpPr>
            <p:spPr bwMode="auto">
              <a:xfrm>
                <a:off x="528" y="206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prstShdw prst="shdw13" dist="53882" dir="135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1543" name="Oval 40"/>
              <p:cNvSpPr>
                <a:spLocks noChangeArrowheads="1"/>
              </p:cNvSpPr>
              <p:nvPr/>
            </p:nvSpPr>
            <p:spPr bwMode="auto">
              <a:xfrm>
                <a:off x="528" y="254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prstShdw prst="shdw13" dist="53882" dir="135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1544" name="Oval 41"/>
              <p:cNvSpPr>
                <a:spLocks noChangeArrowheads="1"/>
              </p:cNvSpPr>
              <p:nvPr/>
            </p:nvSpPr>
            <p:spPr bwMode="auto">
              <a:xfrm>
                <a:off x="528" y="302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prstShdw prst="shdw13" dist="53882" dir="135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1545" name="Oval 42"/>
              <p:cNvSpPr>
                <a:spLocks noChangeArrowheads="1"/>
              </p:cNvSpPr>
              <p:nvPr/>
            </p:nvSpPr>
            <p:spPr bwMode="auto">
              <a:xfrm>
                <a:off x="528" y="350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prstShdw prst="shdw13" dist="53882" dir="135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sp>
        <p:nvSpPr>
          <p:cNvPr id="21512" name="Rectangle 7"/>
          <p:cNvSpPr>
            <a:spLocks noChangeArrowheads="1"/>
          </p:cNvSpPr>
          <p:nvPr/>
        </p:nvSpPr>
        <p:spPr bwMode="auto">
          <a:xfrm>
            <a:off x="611188" y="627063"/>
            <a:ext cx="7993062" cy="93027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solidFill>
              <a:srgbClr val="00B050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lIns="0" tIns="0" rIns="0" bIns="0">
            <a:spAutoFit/>
          </a:bodyPr>
          <a:lstStyle/>
          <a:p>
            <a:pPr algn="ctr"/>
            <a:r>
              <a:rPr lang="en-US" sz="6100" b="1" dirty="0">
                <a:latin typeface="Angsana New" pitchFamily="18" charset="-34"/>
              </a:rPr>
              <a:t>1960 </a:t>
            </a:r>
            <a:r>
              <a:rPr lang="en-US" sz="6100" b="1" dirty="0" smtClean="0">
                <a:latin typeface="Angsana New" pitchFamily="18" charset="-34"/>
              </a:rPr>
              <a:t>– 1975       </a:t>
            </a:r>
            <a:r>
              <a:rPr lang="th-TH" sz="6100" b="1" dirty="0">
                <a:latin typeface="Angsana New" pitchFamily="18" charset="-34"/>
              </a:rPr>
              <a:t>พฤติกรรมนิยม</a:t>
            </a:r>
            <a:endParaRPr lang="en-US" sz="6100" b="1" dirty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8231"/>
            </a:avLst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68313" y="260350"/>
            <a:ext cx="8534400" cy="6408738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17525" y="382588"/>
            <a:ext cx="1841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>
              <a:latin typeface="Angsana New" pitchFamily="18" charset="-34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8575" y="831850"/>
            <a:ext cx="8731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57200" y="1873250"/>
            <a:ext cx="58070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600200" y="1997075"/>
            <a:ext cx="490855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h-TH" sz="5400">
                <a:solidFill>
                  <a:srgbClr val="CCFFCC"/>
                </a:solidFill>
                <a:latin typeface="Angsana New" pitchFamily="18" charset="-34"/>
              </a:rPr>
              <a:t>เน้นพฤติกรรมเชิงประจักษ์</a:t>
            </a:r>
            <a:endParaRPr lang="en-US" sz="5400">
              <a:solidFill>
                <a:srgbClr val="CCFFCC"/>
              </a:solidFill>
              <a:latin typeface="Angsana New" pitchFamily="18" charset="-34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533400" y="2863850"/>
            <a:ext cx="667067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593850" y="3063875"/>
            <a:ext cx="594995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h-TH" sz="5400">
                <a:solidFill>
                  <a:srgbClr val="CCFFCC"/>
                </a:solidFill>
                <a:latin typeface="Angsana New" pitchFamily="18" charset="-34"/>
              </a:rPr>
              <a:t>องค์ความรู้</a:t>
            </a:r>
            <a:r>
              <a:rPr lang="en-US" sz="5400">
                <a:solidFill>
                  <a:srgbClr val="CCFFCC"/>
                </a:solidFill>
                <a:latin typeface="Angsana New" pitchFamily="18" charset="-34"/>
              </a:rPr>
              <a:t> - </a:t>
            </a:r>
            <a:r>
              <a:rPr lang="th-TH" sz="5400">
                <a:solidFill>
                  <a:srgbClr val="CCFFCC"/>
                </a:solidFill>
                <a:latin typeface="Angsana New" pitchFamily="18" charset="-34"/>
              </a:rPr>
              <a:t>เป็นสิ่งคงที่</a:t>
            </a:r>
            <a:r>
              <a:rPr lang="en-US" sz="5400">
                <a:solidFill>
                  <a:srgbClr val="CCFFCC"/>
                </a:solidFill>
                <a:latin typeface="Angsana New" pitchFamily="18" charset="-34"/>
              </a:rPr>
              <a:t> </a:t>
            </a:r>
            <a:r>
              <a:rPr lang="th-TH" sz="5400">
                <a:solidFill>
                  <a:srgbClr val="CCFFCC"/>
                </a:solidFill>
                <a:latin typeface="Angsana New" pitchFamily="18" charset="-34"/>
              </a:rPr>
              <a:t>ตายตัว</a:t>
            </a:r>
            <a:r>
              <a:rPr lang="en-US" sz="5400">
                <a:solidFill>
                  <a:srgbClr val="CCFFCC"/>
                </a:solidFill>
                <a:latin typeface="Angsana New" pitchFamily="18" charset="-34"/>
              </a:rPr>
              <a:t> 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57200" y="3930650"/>
            <a:ext cx="86899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600200" y="4343400"/>
            <a:ext cx="655320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th-TH" sz="5400">
                <a:solidFill>
                  <a:srgbClr val="CCFFCC"/>
                </a:solidFill>
                <a:latin typeface="Angsana New" pitchFamily="18" charset="-34"/>
              </a:rPr>
              <a:t>ผู้เรียน</a:t>
            </a:r>
            <a:r>
              <a:rPr lang="en-US" sz="5400">
                <a:solidFill>
                  <a:srgbClr val="CCFFCC"/>
                </a:solidFill>
                <a:latin typeface="Angsana New" pitchFamily="18" charset="-34"/>
              </a:rPr>
              <a:t> </a:t>
            </a:r>
            <a:r>
              <a:rPr lang="th-TH" sz="5400">
                <a:solidFill>
                  <a:srgbClr val="CCFFCC"/>
                </a:solidFill>
                <a:latin typeface="Angsana New" pitchFamily="18" charset="-34"/>
              </a:rPr>
              <a:t>มีหน้าที่รับความรู้จากการส่งผ่าน</a:t>
            </a:r>
            <a:r>
              <a:rPr lang="en-US" sz="5400">
                <a:solidFill>
                  <a:srgbClr val="CCFFCC"/>
                </a:solidFill>
                <a:latin typeface="Angsana New" pitchFamily="18" charset="-34"/>
              </a:rPr>
              <a:t> </a:t>
            </a:r>
            <a:r>
              <a:rPr lang="th-TH" sz="5400">
                <a:solidFill>
                  <a:srgbClr val="CCFFCC"/>
                </a:solidFill>
                <a:latin typeface="Angsana New" pitchFamily="18" charset="-34"/>
              </a:rPr>
              <a:t>ของผู้รู้</a:t>
            </a:r>
            <a:r>
              <a:rPr lang="en-US" sz="5400">
                <a:solidFill>
                  <a:srgbClr val="CCFFCC"/>
                </a:solidFill>
                <a:latin typeface="Angsana New" pitchFamily="18" charset="-34"/>
              </a:rPr>
              <a:t> / </a:t>
            </a:r>
            <a:r>
              <a:rPr lang="th-TH" sz="5400">
                <a:solidFill>
                  <a:srgbClr val="CCFFCC"/>
                </a:solidFill>
                <a:latin typeface="Angsana New" pitchFamily="18" charset="-34"/>
              </a:rPr>
              <a:t>หนังสือ</a:t>
            </a:r>
            <a:r>
              <a:rPr lang="en-US" sz="5400">
                <a:solidFill>
                  <a:srgbClr val="CCFFCC"/>
                </a:solidFill>
                <a:latin typeface="Angsana New" pitchFamily="18" charset="-34"/>
              </a:rPr>
              <a:t> / </a:t>
            </a:r>
            <a:r>
              <a:rPr lang="th-TH" sz="5400">
                <a:solidFill>
                  <a:srgbClr val="CCFFCC"/>
                </a:solidFill>
                <a:latin typeface="Angsana New" pitchFamily="18" charset="-34"/>
              </a:rPr>
              <a:t>ครู</a:t>
            </a:r>
            <a:r>
              <a:rPr lang="en-US" sz="5400">
                <a:solidFill>
                  <a:srgbClr val="CCFFCC"/>
                </a:solidFill>
                <a:latin typeface="Angsana New" pitchFamily="18" charset="-34"/>
              </a:rPr>
              <a:t>- </a:t>
            </a:r>
            <a:r>
              <a:rPr lang="th-TH" sz="5400">
                <a:solidFill>
                  <a:srgbClr val="CCFFCC"/>
                </a:solidFill>
                <a:latin typeface="Angsana New" pitchFamily="18" charset="-34"/>
              </a:rPr>
              <a:t>ผู้สอน</a:t>
            </a:r>
            <a:endParaRPr lang="en-US" sz="5400">
              <a:solidFill>
                <a:srgbClr val="CCFFCC"/>
              </a:solidFill>
              <a:latin typeface="Angsana New" pitchFamily="18" charset="-34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724150" y="4924425"/>
            <a:ext cx="1905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000">
                <a:latin typeface="Times New Roman" pitchFamily="18" charset="0"/>
                <a:cs typeface="DilleniaUPC" pitchFamily="18" charset="-34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08621" name="Rectangle 13"/>
          <p:cNvSpPr>
            <a:spLocks noChangeArrowheads="1"/>
          </p:cNvSpPr>
          <p:nvPr/>
        </p:nvSpPr>
        <p:spPr bwMode="auto">
          <a:xfrm>
            <a:off x="609600" y="838200"/>
            <a:ext cx="798512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>
                <a:solidFill>
                  <a:srgbClr val="FF00FF"/>
                </a:solidFill>
                <a:latin typeface="Angsana New" pitchFamily="18" charset="-34"/>
              </a:rPr>
              <a:t>1. นักจุดประสงค์นิยม</a:t>
            </a:r>
            <a:r>
              <a:rPr lang="en-US" sz="5400">
                <a:solidFill>
                  <a:srgbClr val="FF00FF"/>
                </a:solidFill>
                <a:latin typeface="Angsana New" pitchFamily="18" charset="-34"/>
              </a:rPr>
              <a:t> / </a:t>
            </a:r>
            <a:r>
              <a:rPr lang="th-TH" sz="5400">
                <a:solidFill>
                  <a:srgbClr val="FF00FF"/>
                </a:solidFill>
                <a:latin typeface="Angsana New" pitchFamily="18" charset="-34"/>
              </a:rPr>
              <a:t>กลุ่มพฤติกรรมนิยม</a:t>
            </a:r>
            <a:endParaRPr lang="en-US" sz="5400">
              <a:solidFill>
                <a:srgbClr val="FF00FF"/>
              </a:solidFill>
              <a:latin typeface="Angsana New" pitchFamily="18" charset="-34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90600" y="1997075"/>
            <a:ext cx="5518150" cy="842963"/>
            <a:chOff x="624" y="1258"/>
            <a:chExt cx="3476" cy="531"/>
          </a:xfrm>
        </p:grpSpPr>
        <p:grpSp>
          <p:nvGrpSpPr>
            <p:cNvPr id="22555" name="Group 15"/>
            <p:cNvGrpSpPr>
              <a:grpSpLocks/>
            </p:cNvGrpSpPr>
            <p:nvPr/>
          </p:nvGrpSpPr>
          <p:grpSpPr bwMode="auto">
            <a:xfrm>
              <a:off x="624" y="1394"/>
              <a:ext cx="336" cy="286"/>
              <a:chOff x="2736" y="144"/>
              <a:chExt cx="432" cy="368"/>
            </a:xfrm>
          </p:grpSpPr>
          <p:sp>
            <p:nvSpPr>
              <p:cNvPr id="22557" name="Oval 16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192" cy="192"/>
              </a:xfrm>
              <a:prstGeom prst="ellipse">
                <a:avLst/>
              </a:prstGeom>
              <a:solidFill>
                <a:srgbClr val="FFCC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2558" name="Oval 17"/>
              <p:cNvSpPr>
                <a:spLocks noChangeArrowheads="1"/>
              </p:cNvSpPr>
              <p:nvPr/>
            </p:nvSpPr>
            <p:spPr bwMode="auto">
              <a:xfrm>
                <a:off x="2784" y="144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2559" name="Oval 18"/>
              <p:cNvSpPr>
                <a:spLocks noChangeArrowheads="1"/>
              </p:cNvSpPr>
              <p:nvPr/>
            </p:nvSpPr>
            <p:spPr bwMode="auto">
              <a:xfrm>
                <a:off x="2736" y="320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22556" name="Rectangle 19"/>
            <p:cNvSpPr>
              <a:spLocks noChangeArrowheads="1"/>
            </p:cNvSpPr>
            <p:nvPr/>
          </p:nvSpPr>
          <p:spPr bwMode="auto">
            <a:xfrm>
              <a:off x="1008" y="1258"/>
              <a:ext cx="3092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400">
                  <a:latin typeface="Angsana New" pitchFamily="18" charset="-34"/>
                </a:rPr>
                <a:t>เน้นพฤติกรรมเชิงประจักษ์</a:t>
              </a:r>
              <a:endParaRPr lang="en-US" sz="5400">
                <a:latin typeface="Angsana New" pitchFamily="18" charset="-34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990600" y="3073400"/>
            <a:ext cx="6553200" cy="842963"/>
            <a:chOff x="624" y="1936"/>
            <a:chExt cx="4128" cy="530"/>
          </a:xfrm>
        </p:grpSpPr>
        <p:grpSp>
          <p:nvGrpSpPr>
            <p:cNvPr id="22550" name="Group 21"/>
            <p:cNvGrpSpPr>
              <a:grpSpLocks/>
            </p:cNvGrpSpPr>
            <p:nvPr/>
          </p:nvGrpSpPr>
          <p:grpSpPr bwMode="auto">
            <a:xfrm>
              <a:off x="624" y="2066"/>
              <a:ext cx="336" cy="286"/>
              <a:chOff x="2736" y="144"/>
              <a:chExt cx="432" cy="368"/>
            </a:xfrm>
          </p:grpSpPr>
          <p:sp>
            <p:nvSpPr>
              <p:cNvPr id="22552" name="Oval 22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192" cy="192"/>
              </a:xfrm>
              <a:prstGeom prst="ellipse">
                <a:avLst/>
              </a:prstGeom>
              <a:solidFill>
                <a:srgbClr val="FFCC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2553" name="Oval 23"/>
              <p:cNvSpPr>
                <a:spLocks noChangeArrowheads="1"/>
              </p:cNvSpPr>
              <p:nvPr/>
            </p:nvSpPr>
            <p:spPr bwMode="auto">
              <a:xfrm>
                <a:off x="2784" y="144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2554" name="Oval 24"/>
              <p:cNvSpPr>
                <a:spLocks noChangeArrowheads="1"/>
              </p:cNvSpPr>
              <p:nvPr/>
            </p:nvSpPr>
            <p:spPr bwMode="auto">
              <a:xfrm>
                <a:off x="2736" y="320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22551" name="Rectangle 25"/>
            <p:cNvSpPr>
              <a:spLocks noChangeArrowheads="1"/>
            </p:cNvSpPr>
            <p:nvPr/>
          </p:nvSpPr>
          <p:spPr bwMode="auto">
            <a:xfrm>
              <a:off x="1004" y="1936"/>
              <a:ext cx="3748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400">
                  <a:latin typeface="Angsana New" pitchFamily="18" charset="-34"/>
                </a:rPr>
                <a:t>องค์ความรู้</a:t>
              </a:r>
              <a:r>
                <a:rPr lang="en-US" sz="5400">
                  <a:latin typeface="Angsana New" pitchFamily="18" charset="-34"/>
                </a:rPr>
                <a:t> - </a:t>
              </a:r>
              <a:r>
                <a:rPr lang="th-TH" sz="5400">
                  <a:latin typeface="Angsana New" pitchFamily="18" charset="-34"/>
                </a:rPr>
                <a:t>เป็นสิ่งคงที่</a:t>
              </a:r>
              <a:r>
                <a:rPr lang="en-US" sz="5400">
                  <a:latin typeface="Angsana New" pitchFamily="18" charset="-34"/>
                </a:rPr>
                <a:t> </a:t>
              </a:r>
              <a:r>
                <a:rPr lang="th-TH" sz="5400">
                  <a:latin typeface="Angsana New" pitchFamily="18" charset="-34"/>
                </a:rPr>
                <a:t>ตายตัว</a:t>
              </a:r>
              <a:r>
                <a:rPr lang="en-US" sz="5400">
                  <a:latin typeface="Angsana New" pitchFamily="18" charset="-34"/>
                </a:rPr>
                <a:t> 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971550" y="4332288"/>
            <a:ext cx="7561263" cy="1644650"/>
            <a:chOff x="624" y="2732"/>
            <a:chExt cx="4512" cy="1036"/>
          </a:xfrm>
        </p:grpSpPr>
        <p:grpSp>
          <p:nvGrpSpPr>
            <p:cNvPr id="22545" name="Group 27"/>
            <p:cNvGrpSpPr>
              <a:grpSpLocks/>
            </p:cNvGrpSpPr>
            <p:nvPr/>
          </p:nvGrpSpPr>
          <p:grpSpPr bwMode="auto">
            <a:xfrm>
              <a:off x="624" y="2882"/>
              <a:ext cx="336" cy="286"/>
              <a:chOff x="2736" y="144"/>
              <a:chExt cx="432" cy="368"/>
            </a:xfrm>
          </p:grpSpPr>
          <p:sp>
            <p:nvSpPr>
              <p:cNvPr id="22547" name="Oval 28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192" cy="192"/>
              </a:xfrm>
              <a:prstGeom prst="ellipse">
                <a:avLst/>
              </a:prstGeom>
              <a:solidFill>
                <a:srgbClr val="FFCC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2548" name="Oval 29"/>
              <p:cNvSpPr>
                <a:spLocks noChangeArrowheads="1"/>
              </p:cNvSpPr>
              <p:nvPr/>
            </p:nvSpPr>
            <p:spPr bwMode="auto">
              <a:xfrm>
                <a:off x="2784" y="144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2549" name="Oval 30"/>
              <p:cNvSpPr>
                <a:spLocks noChangeArrowheads="1"/>
              </p:cNvSpPr>
              <p:nvPr/>
            </p:nvSpPr>
            <p:spPr bwMode="auto">
              <a:xfrm>
                <a:off x="2736" y="320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22546" name="Rectangle 31"/>
            <p:cNvSpPr>
              <a:spLocks noChangeArrowheads="1"/>
            </p:cNvSpPr>
            <p:nvPr/>
          </p:nvSpPr>
          <p:spPr bwMode="auto">
            <a:xfrm>
              <a:off x="1008" y="2732"/>
              <a:ext cx="4128" cy="1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th-TH" sz="5400">
                  <a:latin typeface="Angsana New" pitchFamily="18" charset="-34"/>
                </a:rPr>
                <a:t>ผู้เรียน</a:t>
              </a:r>
              <a:r>
                <a:rPr lang="en-US" sz="5400">
                  <a:latin typeface="Angsana New" pitchFamily="18" charset="-34"/>
                </a:rPr>
                <a:t> </a:t>
              </a:r>
              <a:r>
                <a:rPr lang="th-TH" sz="5400">
                  <a:latin typeface="Angsana New" pitchFamily="18" charset="-34"/>
                </a:rPr>
                <a:t>มีหน้าที่รับความรู้จากการส่งผ่าน</a:t>
              </a:r>
              <a:r>
                <a:rPr lang="en-US" sz="5400">
                  <a:latin typeface="Angsana New" pitchFamily="18" charset="-34"/>
                </a:rPr>
                <a:t> </a:t>
              </a:r>
              <a:r>
                <a:rPr lang="th-TH" sz="5400">
                  <a:latin typeface="Angsana New" pitchFamily="18" charset="-34"/>
                </a:rPr>
                <a:t>ของผู้รู้</a:t>
              </a:r>
              <a:r>
                <a:rPr lang="en-US" sz="5400">
                  <a:latin typeface="Angsana New" pitchFamily="18" charset="-34"/>
                </a:rPr>
                <a:t> / </a:t>
              </a:r>
              <a:r>
                <a:rPr lang="th-TH" sz="5400">
                  <a:latin typeface="Angsana New" pitchFamily="18" charset="-34"/>
                </a:rPr>
                <a:t>หนังสือ</a:t>
              </a:r>
              <a:r>
                <a:rPr lang="en-US" sz="5400">
                  <a:latin typeface="Angsana New" pitchFamily="18" charset="-34"/>
                </a:rPr>
                <a:t> / </a:t>
              </a:r>
              <a:r>
                <a:rPr lang="th-TH" sz="5400">
                  <a:latin typeface="Angsana New" pitchFamily="18" charset="-34"/>
                </a:rPr>
                <a:t>ครู</a:t>
              </a:r>
              <a:r>
                <a:rPr lang="en-US" sz="5400">
                  <a:latin typeface="Angsana New" pitchFamily="18" charset="-34"/>
                </a:rPr>
                <a:t>- </a:t>
              </a:r>
              <a:r>
                <a:rPr lang="th-TH" sz="5400">
                  <a:latin typeface="Angsana New" pitchFamily="18" charset="-34"/>
                </a:rPr>
                <a:t>ผู้สอน</a:t>
              </a:r>
              <a:endParaRPr lang="en-US" sz="5400"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8231"/>
            </a:avLst>
          </a:prstGeom>
          <a:solidFill>
            <a:srgbClr val="99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04800" y="306388"/>
            <a:ext cx="8534400" cy="6323012"/>
          </a:xfrm>
          <a:prstGeom prst="rect">
            <a:avLst/>
          </a:prstGeom>
          <a:solidFill>
            <a:schemeClr val="bg1"/>
          </a:solidFill>
          <a:ln w="57150">
            <a:solidFill>
              <a:srgbClr val="FF9900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46125" y="306388"/>
            <a:ext cx="1841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>
              <a:latin typeface="Angsana New" pitchFamily="18" charset="-34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07975"/>
            <a:ext cx="93170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95250" y="57150"/>
            <a:ext cx="6381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700">
                <a:latin typeface="Times New Roman" pitchFamily="18" charset="0"/>
                <a:cs typeface="DilleniaUPC" pitchFamily="18" charset="-34"/>
              </a:rPr>
              <a:t>  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09639" name="Rectangle 7"/>
          <p:cNvSpPr>
            <a:spLocks noChangeArrowheads="1"/>
          </p:cNvSpPr>
          <p:nvPr/>
        </p:nvSpPr>
        <p:spPr bwMode="auto">
          <a:xfrm>
            <a:off x="661988" y="473075"/>
            <a:ext cx="787241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20006097" algn="ctr" rotWithShape="0">
              <a:schemeClr val="tx1"/>
            </a:outerShdw>
          </a:effectLst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>
                <a:solidFill>
                  <a:srgbClr val="FF00FF"/>
                </a:solidFill>
                <a:latin typeface="Angsana New" pitchFamily="18" charset="-34"/>
              </a:rPr>
              <a:t>1.นักจุดประสงค์นิยม</a:t>
            </a:r>
            <a:r>
              <a:rPr lang="en-US" sz="5400">
                <a:solidFill>
                  <a:srgbClr val="FF00FF"/>
                </a:solidFill>
                <a:latin typeface="Angsana New" pitchFamily="18" charset="-34"/>
              </a:rPr>
              <a:t> / </a:t>
            </a:r>
            <a:r>
              <a:rPr lang="th-TH" sz="5400">
                <a:solidFill>
                  <a:srgbClr val="FF00FF"/>
                </a:solidFill>
                <a:latin typeface="Angsana New" pitchFamily="18" charset="-34"/>
              </a:rPr>
              <a:t>กลุ่มพฤติกรรมนิยม</a:t>
            </a:r>
            <a:endParaRPr lang="en-US" sz="5400">
              <a:solidFill>
                <a:srgbClr val="FF00FF"/>
              </a:solidFill>
              <a:latin typeface="Angsana New" pitchFamily="18" charset="-34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408488" y="95250"/>
            <a:ext cx="203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400">
                <a:latin typeface="Times New Roman" pitchFamily="18" charset="0"/>
                <a:cs typeface="DilleniaUPC" pitchFamily="18" charset="-34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84175" y="1401763"/>
            <a:ext cx="8816975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1143000" y="1371600"/>
            <a:ext cx="76581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th-TH" sz="5400">
                <a:solidFill>
                  <a:srgbClr val="CCFFCC"/>
                </a:solidFill>
                <a:latin typeface="Angsana New" pitchFamily="18" charset="-34"/>
              </a:rPr>
              <a:t>ผู้รับถูกมองเหมือนภาชนะที่ว่างเปล่าควรถูกเติมให้เต็ม-มาก/เต็ม</a:t>
            </a:r>
            <a:endParaRPr lang="en-US" sz="5400">
              <a:solidFill>
                <a:srgbClr val="CCFFCC"/>
              </a:solidFill>
              <a:latin typeface="Angsana New" pitchFamily="18" charset="-34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3660775" y="2016125"/>
            <a:ext cx="2032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400">
                <a:latin typeface="Times New Roman" pitchFamily="18" charset="0"/>
                <a:cs typeface="DilleniaUPC" pitchFamily="18" charset="-34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60375" y="3246438"/>
            <a:ext cx="874077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125538" y="3232150"/>
            <a:ext cx="771366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th-TH" sz="5400">
                <a:solidFill>
                  <a:srgbClr val="CCFFCC"/>
                </a:solidFill>
                <a:latin typeface="Angsana New" pitchFamily="18" charset="-34"/>
              </a:rPr>
              <a:t>ความรู้ข้อเท็จจริงจึงถูกแบ่งออกเป็นส่วนย่อยๆเพื่อง่ายต่อการเติมเต็ม</a:t>
            </a:r>
            <a:endParaRPr lang="en-US" sz="5400">
              <a:solidFill>
                <a:srgbClr val="CCFFCC"/>
              </a:solidFill>
              <a:latin typeface="Angsana New" pitchFamily="18" charset="-34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644775" y="3937000"/>
            <a:ext cx="203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400">
                <a:latin typeface="Times New Roman" pitchFamily="18" charset="0"/>
                <a:cs typeface="DilleniaUPC" pitchFamily="18" charset="-34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460375" y="5129213"/>
            <a:ext cx="874077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1143000" y="4984750"/>
            <a:ext cx="81534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th-TH" sz="5400">
                <a:solidFill>
                  <a:srgbClr val="CCFFCC"/>
                </a:solidFill>
                <a:latin typeface="Angsana New" pitchFamily="18" charset="-34"/>
              </a:rPr>
              <a:t>ห้องเรียนจึงเต็มไปด้วยคำพูดของครู </a:t>
            </a:r>
            <a:r>
              <a:rPr lang="en-US" sz="5400">
                <a:solidFill>
                  <a:srgbClr val="CCFFCC"/>
                </a:solidFill>
                <a:latin typeface="Angsana New" pitchFamily="18" charset="-34"/>
              </a:rPr>
              <a:t>/ เ</a:t>
            </a:r>
            <a:r>
              <a:rPr lang="th-TH" sz="5400">
                <a:solidFill>
                  <a:srgbClr val="CCFFCC"/>
                </a:solidFill>
                <a:latin typeface="Angsana New" pitchFamily="18" charset="-34"/>
              </a:rPr>
              <a:t>อกสาร </a:t>
            </a:r>
            <a:r>
              <a:rPr lang="en-US" sz="5400">
                <a:solidFill>
                  <a:srgbClr val="CCFFCC"/>
                </a:solidFill>
                <a:latin typeface="Angsana New" pitchFamily="18" charset="-34"/>
              </a:rPr>
              <a:t>/ ห</a:t>
            </a:r>
            <a:r>
              <a:rPr lang="th-TH" sz="5400">
                <a:solidFill>
                  <a:srgbClr val="CCFFCC"/>
                </a:solidFill>
                <a:latin typeface="Angsana New" pitchFamily="18" charset="-34"/>
              </a:rPr>
              <a:t>นังสือต่าง</a:t>
            </a:r>
            <a:endParaRPr lang="en-US" sz="5400">
              <a:solidFill>
                <a:srgbClr val="CCFFCC"/>
              </a:solidFill>
              <a:latin typeface="Angsana New" pitchFamily="18" charset="-34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8051800" y="5032375"/>
            <a:ext cx="203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400">
                <a:latin typeface="Times New Roman" pitchFamily="18" charset="0"/>
                <a:cs typeface="DilleniaUPC" pitchFamily="18" charset="-34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555625" y="5819775"/>
            <a:ext cx="4064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400">
                <a:solidFill>
                  <a:srgbClr val="FFFFFF"/>
                </a:solidFill>
                <a:latin typeface="Times New Roman" pitchFamily="18" charset="0"/>
                <a:cs typeface="DilleniaUPC" pitchFamily="18" charset="-34"/>
              </a:rPr>
              <a:t> 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5099050" y="5819775"/>
            <a:ext cx="2032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400">
                <a:solidFill>
                  <a:srgbClr val="FFFFFF"/>
                </a:solidFill>
                <a:latin typeface="Times New Roman" pitchFamily="18" charset="0"/>
                <a:cs typeface="DilleniaUPC" pitchFamily="18" charset="-34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5291138" y="5819775"/>
            <a:ext cx="3143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th-TH" sz="6400">
                <a:solidFill>
                  <a:srgbClr val="FFFFFF"/>
                </a:solidFill>
                <a:latin typeface="Times New Roman" pitchFamily="18" charset="0"/>
                <a:cs typeface="DilleniaUPC" pitchFamily="18" charset="-34"/>
              </a:rPr>
              <a:t>ๆ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3400" y="1371600"/>
            <a:ext cx="8267700" cy="1684338"/>
            <a:chOff x="336" y="864"/>
            <a:chExt cx="5208" cy="1061"/>
          </a:xfrm>
        </p:grpSpPr>
        <p:grpSp>
          <p:nvGrpSpPr>
            <p:cNvPr id="23586" name="Group 22"/>
            <p:cNvGrpSpPr>
              <a:grpSpLocks/>
            </p:cNvGrpSpPr>
            <p:nvPr/>
          </p:nvGrpSpPr>
          <p:grpSpPr bwMode="auto">
            <a:xfrm>
              <a:off x="336" y="1008"/>
              <a:ext cx="336" cy="286"/>
              <a:chOff x="2736" y="144"/>
              <a:chExt cx="432" cy="368"/>
            </a:xfrm>
          </p:grpSpPr>
          <p:sp>
            <p:nvSpPr>
              <p:cNvPr id="23588" name="Oval 23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192" cy="192"/>
              </a:xfrm>
              <a:prstGeom prst="ellipse">
                <a:avLst/>
              </a:prstGeom>
              <a:solidFill>
                <a:srgbClr val="FFCC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3589" name="Oval 24"/>
              <p:cNvSpPr>
                <a:spLocks noChangeArrowheads="1"/>
              </p:cNvSpPr>
              <p:nvPr/>
            </p:nvSpPr>
            <p:spPr bwMode="auto">
              <a:xfrm>
                <a:off x="2784" y="144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3590" name="Oval 25"/>
              <p:cNvSpPr>
                <a:spLocks noChangeArrowheads="1"/>
              </p:cNvSpPr>
              <p:nvPr/>
            </p:nvSpPr>
            <p:spPr bwMode="auto">
              <a:xfrm>
                <a:off x="2736" y="320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23587" name="Rectangle 26"/>
            <p:cNvSpPr>
              <a:spLocks noChangeArrowheads="1"/>
            </p:cNvSpPr>
            <p:nvPr/>
          </p:nvSpPr>
          <p:spPr bwMode="auto">
            <a:xfrm>
              <a:off x="720" y="864"/>
              <a:ext cx="4824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th-TH" sz="5400">
                  <a:latin typeface="Angsana New" pitchFamily="18" charset="-34"/>
                </a:rPr>
                <a:t>ผู้รับถูกมองเหมือนภาชนะที่ว่างเปล่าควรถูกเติมให้เต็ม-มาก/เต็ม</a:t>
              </a:r>
              <a:endParaRPr lang="en-US" sz="5400">
                <a:latin typeface="Angsana New" pitchFamily="18" charset="-34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46100" y="3224213"/>
            <a:ext cx="8293100" cy="1684337"/>
            <a:chOff x="336" y="2040"/>
            <a:chExt cx="5224" cy="1061"/>
          </a:xfrm>
        </p:grpSpPr>
        <p:grpSp>
          <p:nvGrpSpPr>
            <p:cNvPr id="23581" name="Group 28"/>
            <p:cNvGrpSpPr>
              <a:grpSpLocks/>
            </p:cNvGrpSpPr>
            <p:nvPr/>
          </p:nvGrpSpPr>
          <p:grpSpPr bwMode="auto">
            <a:xfrm>
              <a:off x="336" y="2162"/>
              <a:ext cx="336" cy="286"/>
              <a:chOff x="2736" y="144"/>
              <a:chExt cx="432" cy="368"/>
            </a:xfrm>
          </p:grpSpPr>
          <p:sp>
            <p:nvSpPr>
              <p:cNvPr id="23583" name="Oval 29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192" cy="192"/>
              </a:xfrm>
              <a:prstGeom prst="ellipse">
                <a:avLst/>
              </a:prstGeom>
              <a:solidFill>
                <a:srgbClr val="FFCC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3584" name="Oval 30"/>
              <p:cNvSpPr>
                <a:spLocks noChangeArrowheads="1"/>
              </p:cNvSpPr>
              <p:nvPr/>
            </p:nvSpPr>
            <p:spPr bwMode="auto">
              <a:xfrm>
                <a:off x="2784" y="144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3585" name="Oval 31"/>
              <p:cNvSpPr>
                <a:spLocks noChangeArrowheads="1"/>
              </p:cNvSpPr>
              <p:nvPr/>
            </p:nvSpPr>
            <p:spPr bwMode="auto">
              <a:xfrm>
                <a:off x="2736" y="320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23582" name="Rectangle 32"/>
            <p:cNvSpPr>
              <a:spLocks noChangeArrowheads="1"/>
            </p:cNvSpPr>
            <p:nvPr/>
          </p:nvSpPr>
          <p:spPr bwMode="auto">
            <a:xfrm>
              <a:off x="701" y="2040"/>
              <a:ext cx="4859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th-TH" sz="5400">
                  <a:latin typeface="Angsana New" pitchFamily="18" charset="-34"/>
                </a:rPr>
                <a:t>ความรู้ข้อเท็จจริงจึงถูกแบ่งออกเป็นส่วนย่อยๆเพื่อง่ายต่อการเติมเต็ม</a:t>
              </a:r>
              <a:endParaRPr lang="en-US" sz="5400">
                <a:latin typeface="Angsana New" pitchFamily="18" charset="-34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533400" y="4972050"/>
            <a:ext cx="8763000" cy="1684338"/>
            <a:chOff x="336" y="3144"/>
            <a:chExt cx="5520" cy="1061"/>
          </a:xfrm>
        </p:grpSpPr>
        <p:grpSp>
          <p:nvGrpSpPr>
            <p:cNvPr id="23576" name="Group 34"/>
            <p:cNvGrpSpPr>
              <a:grpSpLocks/>
            </p:cNvGrpSpPr>
            <p:nvPr/>
          </p:nvGrpSpPr>
          <p:grpSpPr bwMode="auto">
            <a:xfrm>
              <a:off x="336" y="3266"/>
              <a:ext cx="336" cy="286"/>
              <a:chOff x="2736" y="144"/>
              <a:chExt cx="432" cy="368"/>
            </a:xfrm>
          </p:grpSpPr>
          <p:sp>
            <p:nvSpPr>
              <p:cNvPr id="23578" name="Oval 35"/>
              <p:cNvSpPr>
                <a:spLocks noChangeArrowheads="1"/>
              </p:cNvSpPr>
              <p:nvPr/>
            </p:nvSpPr>
            <p:spPr bwMode="auto">
              <a:xfrm>
                <a:off x="2976" y="192"/>
                <a:ext cx="192" cy="192"/>
              </a:xfrm>
              <a:prstGeom prst="ellipse">
                <a:avLst/>
              </a:prstGeom>
              <a:solidFill>
                <a:srgbClr val="FFCC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3579" name="Oval 36"/>
              <p:cNvSpPr>
                <a:spLocks noChangeArrowheads="1"/>
              </p:cNvSpPr>
              <p:nvPr/>
            </p:nvSpPr>
            <p:spPr bwMode="auto">
              <a:xfrm>
                <a:off x="2784" y="144"/>
                <a:ext cx="288" cy="288"/>
              </a:xfrm>
              <a:prstGeom prst="ellipse">
                <a:avLst/>
              </a:pr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3580" name="Oval 37"/>
              <p:cNvSpPr>
                <a:spLocks noChangeArrowheads="1"/>
              </p:cNvSpPr>
              <p:nvPr/>
            </p:nvSpPr>
            <p:spPr bwMode="auto">
              <a:xfrm>
                <a:off x="2736" y="320"/>
                <a:ext cx="192" cy="192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  <p:sp>
          <p:nvSpPr>
            <p:cNvPr id="23577" name="Rectangle 38"/>
            <p:cNvSpPr>
              <a:spLocks noChangeArrowheads="1"/>
            </p:cNvSpPr>
            <p:nvPr/>
          </p:nvSpPr>
          <p:spPr bwMode="auto">
            <a:xfrm>
              <a:off x="720" y="3144"/>
              <a:ext cx="5136" cy="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th-TH" sz="5400">
                  <a:latin typeface="Angsana New" pitchFamily="18" charset="-34"/>
                </a:rPr>
                <a:t>ห้องเรียนจึงเต็มไปด้วยคำพูดของครู </a:t>
              </a:r>
              <a:r>
                <a:rPr lang="en-US" sz="5400">
                  <a:latin typeface="Angsana New" pitchFamily="18" charset="-34"/>
                </a:rPr>
                <a:t>/ เ</a:t>
              </a:r>
              <a:r>
                <a:rPr lang="th-TH" sz="5400">
                  <a:latin typeface="Angsana New" pitchFamily="18" charset="-34"/>
                </a:rPr>
                <a:t>อกสาร </a:t>
              </a:r>
              <a:r>
                <a:rPr lang="en-US" sz="5400">
                  <a:latin typeface="Angsana New" pitchFamily="18" charset="-34"/>
                </a:rPr>
                <a:t>/ ห</a:t>
              </a:r>
              <a:r>
                <a:rPr lang="th-TH" sz="5400">
                  <a:latin typeface="Angsana New" pitchFamily="18" charset="-34"/>
                </a:rPr>
                <a:t>นังสือต่างๆ</a:t>
              </a:r>
              <a:endParaRPr lang="en-US" sz="5400"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565150"/>
            <a:ext cx="7091362" cy="696913"/>
          </a:xfrm>
          <a:solidFill>
            <a:srgbClr val="008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1.  Behaviorism (1960)</a:t>
            </a:r>
            <a:endParaRPr lang="th-TH" sz="5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60625"/>
            <a:ext cx="8280400" cy="3921125"/>
          </a:xfrm>
        </p:spPr>
        <p:txBody>
          <a:bodyPr/>
          <a:lstStyle/>
          <a:p>
            <a:pPr eaLnBrk="1" hangingPunct="1"/>
            <a:r>
              <a:rPr lang="th-TH" sz="4800" b="1" smtClean="0"/>
              <a:t>มองนักเรียนเหมือนกระดาษขาวว่างเปล่า</a:t>
            </a:r>
          </a:p>
          <a:p>
            <a:pPr eaLnBrk="1" hangingPunct="1"/>
            <a:r>
              <a:rPr lang="th-TH" sz="4800" b="1" smtClean="0"/>
              <a:t>จัดสิ่งเร้า สิ่งแวดล้อมให้นักเรียนตอบสนอง</a:t>
            </a:r>
          </a:p>
          <a:p>
            <a:pPr eaLnBrk="1" hangingPunct="1"/>
            <a:r>
              <a:rPr lang="th-TH" sz="4800" b="1" smtClean="0"/>
              <a:t>มีการเสริมแรง บวก – ลบ</a:t>
            </a:r>
          </a:p>
          <a:p>
            <a:pPr eaLnBrk="1" hangingPunct="1"/>
            <a:r>
              <a:rPr lang="th-TH" sz="4800" b="1" smtClean="0"/>
              <a:t>มีการกระทำซ้ำๆ</a:t>
            </a:r>
          </a:p>
        </p:txBody>
      </p:sp>
      <p:pic>
        <p:nvPicPr>
          <p:cNvPr id="24580" name="Picture 4" descr="SHAR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63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611188" y="1989138"/>
            <a:ext cx="7927975" cy="0"/>
          </a:xfrm>
          <a:prstGeom prst="line">
            <a:avLst/>
          </a:prstGeom>
          <a:noFill/>
          <a:ln w="38100">
            <a:solidFill>
              <a:srgbClr val="86EA9E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3"/>
          <p:cNvSpPr>
            <a:spLocks noChangeShapeType="1"/>
          </p:cNvSpPr>
          <p:nvPr/>
        </p:nvSpPr>
        <p:spPr bwMode="auto">
          <a:xfrm>
            <a:off x="611188" y="1628775"/>
            <a:ext cx="7927975" cy="0"/>
          </a:xfrm>
          <a:prstGeom prst="line">
            <a:avLst/>
          </a:prstGeom>
          <a:noFill/>
          <a:ln w="38100">
            <a:solidFill>
              <a:srgbClr val="86EA9E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2555875" y="304800"/>
            <a:ext cx="6048375" cy="808038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700" b="1">
                <a:solidFill>
                  <a:schemeClr val="bg1"/>
                </a:solidFill>
                <a:latin typeface="Angsana New" pitchFamily="18" charset="-34"/>
                <a:ea typeface="Arial Unicode MS" pitchFamily="34" charset="-128"/>
                <a:cs typeface="Arial Unicode MS" pitchFamily="34" charset="-128"/>
              </a:rPr>
              <a:t>1.  Behaviorism (1960)</a:t>
            </a:r>
            <a:endParaRPr lang="th-TH" sz="4700" b="1">
              <a:solidFill>
                <a:schemeClr val="bg1"/>
              </a:solidFill>
              <a:latin typeface="Angsana New" pitchFamily="18" charset="-3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11188" y="3068638"/>
            <a:ext cx="7962900" cy="2149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057400" algn="l"/>
              </a:tabLst>
            </a:pPr>
            <a:r>
              <a:rPr lang="en-US" sz="4500" dirty="0">
                <a:latin typeface="Angsana New" pitchFamily="18" charset="-34"/>
                <a:sym typeface="Wingdings 2" pitchFamily="18" charset="2"/>
              </a:rPr>
              <a:t></a:t>
            </a:r>
            <a:r>
              <a:rPr lang="th-TH" sz="4500" dirty="0">
                <a:latin typeface="Angsana New" pitchFamily="18" charset="-34"/>
              </a:rPr>
              <a:t> </a:t>
            </a:r>
            <a:r>
              <a:rPr lang="th-TH" dirty="0">
                <a:latin typeface="Angsana New" pitchFamily="18" charset="-34"/>
              </a:rPr>
              <a:t> </a:t>
            </a:r>
            <a:r>
              <a:rPr lang="th-TH" sz="4500" b="1" dirty="0">
                <a:latin typeface="Arial Unicode MS" pitchFamily="34" charset="-128"/>
                <a:cs typeface="AngsanaUPC" pitchFamily="18" charset="-34"/>
                <a:sym typeface="Wingdings 2" pitchFamily="18" charset="2"/>
              </a:rPr>
              <a:t>การสอนตรง ๆ  หรือการแสดงให้ดู  </a:t>
            </a:r>
            <a:endParaRPr lang="en-US" sz="4500" b="1" dirty="0">
              <a:latin typeface="Arial Unicode MS" pitchFamily="34" charset="-128"/>
              <a:cs typeface="AngsanaUPC" pitchFamily="18" charset="-34"/>
              <a:sym typeface="Wingdings 2" pitchFamily="18" charset="2"/>
            </a:endParaRPr>
          </a:p>
          <a:p>
            <a:pPr eaLnBrk="0" hangingPunct="0">
              <a:buFont typeface="Wingdings 2" pitchFamily="18" charset="2"/>
              <a:buChar char=""/>
              <a:tabLst>
                <a:tab pos="2057400" algn="l"/>
              </a:tabLst>
            </a:pPr>
            <a:r>
              <a:rPr lang="th-TH" sz="4500" b="1" dirty="0">
                <a:latin typeface="Arial Unicode MS" pitchFamily="34" charset="-128"/>
                <a:cs typeface="AngsanaUPC" pitchFamily="18" charset="-34"/>
                <a:sym typeface="Wingdings 2" pitchFamily="18" charset="2"/>
              </a:rPr>
              <a:t> การให้ทำแบบฝึกหัดและปฏิบัติ หรือการทำซ้ำ ๆ</a:t>
            </a:r>
          </a:p>
          <a:p>
            <a:pPr eaLnBrk="0" hangingPunct="0">
              <a:buFont typeface="Wingdings 2" pitchFamily="18" charset="2"/>
              <a:buChar char=""/>
              <a:tabLst>
                <a:tab pos="2057400" algn="l"/>
              </a:tabLst>
            </a:pPr>
            <a:r>
              <a:rPr lang="th-TH" sz="4500" b="1" dirty="0">
                <a:latin typeface="Arial Unicode MS" pitchFamily="34" charset="-128"/>
                <a:cs typeface="AngsanaUPC" pitchFamily="18" charset="-34"/>
                <a:sym typeface="Wingdings 2" pitchFamily="18" charset="2"/>
              </a:rPr>
              <a:t> การ</a:t>
            </a:r>
            <a:r>
              <a:rPr lang="th-TH" sz="4500" b="1" dirty="0" smtClean="0">
                <a:latin typeface="Arial Unicode MS" pitchFamily="34" charset="-128"/>
                <a:cs typeface="AngsanaUPC" pitchFamily="18" charset="-34"/>
                <a:sym typeface="Wingdings 2" pitchFamily="18" charset="2"/>
              </a:rPr>
              <a:t>สอนให้ปฏิบัติตาม เช่นการเล่นเกม</a:t>
            </a:r>
            <a:r>
              <a:rPr lang="th-TH" sz="4500" b="1" dirty="0">
                <a:latin typeface="Arial Unicode MS" pitchFamily="34" charset="-128"/>
                <a:cs typeface="AngsanaUPC" pitchFamily="18" charset="-34"/>
                <a:sym typeface="Wingdings 2" pitchFamily="18" charset="2"/>
              </a:rPr>
              <a:t>ต่างๆ</a:t>
            </a:r>
            <a:r>
              <a:rPr lang="th-TH" sz="3200" b="1" dirty="0">
                <a:latin typeface="Arial Unicode MS" pitchFamily="34" charset="-128"/>
                <a:cs typeface="AngsanaUPC" pitchFamily="18" charset="-34"/>
                <a:sym typeface="Wingdings 2" pitchFamily="18" charset="2"/>
              </a:rPr>
              <a:t>  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39750" y="2205038"/>
            <a:ext cx="8280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วิธีการจัดการเรียนการสอนเมื่อใช้แนวคิดของ 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Behaviorism</a:t>
            </a:r>
            <a:endParaRPr lang="th-TH" sz="4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pic>
        <p:nvPicPr>
          <p:cNvPr id="25606" name="Picture 7" descr="SHAR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63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  <p:bldP spid="266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HAR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863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042988" y="1628775"/>
            <a:ext cx="7489825" cy="0"/>
          </a:xfrm>
          <a:prstGeom prst="line">
            <a:avLst/>
          </a:prstGeom>
          <a:noFill/>
          <a:ln w="38100">
            <a:solidFill>
              <a:srgbClr val="86EA9E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50825" y="2111375"/>
            <a:ext cx="8642350" cy="411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990600" lvl="1" indent="-533400" eaLnBrk="0" hangingPunct="0">
              <a:tabLst>
                <a:tab pos="1181100" algn="l"/>
              </a:tabLst>
            </a:pPr>
            <a:r>
              <a:rPr lang="th-TH" sz="4400" b="1">
                <a:latin typeface="Angsana New" pitchFamily="18" charset="-34"/>
              </a:rPr>
              <a:t>1.  ผู้เรียนไม่มีองค์ความรู้แรก ๆ ของเนื้อหาวิชานั้นๆ  </a:t>
            </a:r>
          </a:p>
          <a:p>
            <a:pPr marL="990600" lvl="1" indent="-533400" eaLnBrk="0" hangingPunct="0">
              <a:tabLst>
                <a:tab pos="1181100" algn="l"/>
              </a:tabLst>
            </a:pPr>
            <a:r>
              <a:rPr lang="th-TH" sz="4400" b="1">
                <a:latin typeface="Angsana New" pitchFamily="18" charset="-34"/>
              </a:rPr>
              <a:t>2. ต้องการให้จดจำข้อเท็จจริงพื้นฐาน </a:t>
            </a:r>
          </a:p>
          <a:p>
            <a:pPr marL="990600" lvl="1" indent="-533400" eaLnBrk="0" hangingPunct="0">
              <a:tabLst>
                <a:tab pos="1181100" algn="l"/>
              </a:tabLst>
            </a:pPr>
            <a:r>
              <a:rPr lang="th-TH" sz="4400" b="1">
                <a:latin typeface="Angsana New" pitchFamily="18" charset="-34"/>
              </a:rPr>
              <a:t>3. ภาระงานเล็กๆ</a:t>
            </a:r>
          </a:p>
          <a:p>
            <a:pPr marL="990600" lvl="1" indent="-533400" eaLnBrk="0" hangingPunct="0">
              <a:tabLst>
                <a:tab pos="1181100" algn="l"/>
              </a:tabLst>
            </a:pPr>
            <a:r>
              <a:rPr lang="th-TH" sz="4400" b="1">
                <a:latin typeface="Angsana New" pitchFamily="18" charset="-34"/>
              </a:rPr>
              <a:t>4.  ผู้เรียนจะได้ความรู้จากการเสริมแรงอย่างต่อเนื่อง</a:t>
            </a:r>
          </a:p>
          <a:p>
            <a:pPr marL="990600" lvl="1" indent="-533400" eaLnBrk="0" hangingPunct="0">
              <a:tabLst>
                <a:tab pos="1181100" algn="l"/>
              </a:tabLst>
            </a:pPr>
            <a:r>
              <a:rPr lang="th-TH" sz="4400" b="1">
                <a:latin typeface="Angsana New" pitchFamily="18" charset="-34"/>
              </a:rPr>
              <a:t>5.  ต้องการความถูกต้องและความรวดเร็ว</a:t>
            </a:r>
          </a:p>
          <a:p>
            <a:pPr marL="990600" lvl="1" indent="-533400" eaLnBrk="0" hangingPunct="0">
              <a:tabLst>
                <a:tab pos="1181100" algn="l"/>
              </a:tabLst>
            </a:pPr>
            <a:r>
              <a:rPr lang="th-TH" sz="4400" b="1">
                <a:latin typeface="Angsana New" pitchFamily="18" charset="-34"/>
              </a:rPr>
              <a:t>6. ต้องการให้เกิดผลสำเร็จภายในช่วงระยะเวลาอันสั้น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779838" y="333375"/>
            <a:ext cx="4699000" cy="777875"/>
          </a:xfrm>
          <a:prstGeom prst="rect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1">
              <a:tabLst>
                <a:tab pos="1181100" algn="l"/>
              </a:tabLst>
              <a:defRPr/>
            </a:pPr>
            <a:r>
              <a:rPr lang="th-TH"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เมื่อไรควรใช้ </a:t>
            </a:r>
            <a:r>
              <a:rPr lang="en-US"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Behaviorism</a:t>
            </a:r>
            <a:endParaRPr lang="th-TH" sz="45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139700" y="165100"/>
            <a:ext cx="8864600" cy="6553200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57150">
            <a:solidFill>
              <a:srgbClr val="CC00CC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22325" y="458788"/>
            <a:ext cx="1841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>
              <a:latin typeface="Angsana New" pitchFamily="18" charset="-34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96950" y="500063"/>
            <a:ext cx="82042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852863" y="1017588"/>
            <a:ext cx="968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100">
                <a:latin typeface="Times New Roman" pitchFamily="18" charset="0"/>
                <a:cs typeface="DilleniaUPC" pitchFamily="18" charset="-34"/>
              </a:rPr>
              <a:t>     </a:t>
            </a:r>
            <a:endParaRPr lang="en-US">
              <a:latin typeface="Angsana New" pitchFamily="18" charset="-34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716463" y="1017588"/>
            <a:ext cx="968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100">
                <a:latin typeface="Times New Roman" pitchFamily="18" charset="0"/>
                <a:cs typeface="DilleniaUPC" pitchFamily="18" charset="-34"/>
              </a:rPr>
              <a:t>     </a:t>
            </a:r>
            <a:endParaRPr lang="en-US">
              <a:latin typeface="Angsana New" pitchFamily="18" charset="-34"/>
            </a:endParaRPr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304800" y="500014"/>
            <a:ext cx="8839200" cy="1644686"/>
            <a:chOff x="192" y="315"/>
            <a:chExt cx="5568" cy="1035"/>
          </a:xfrm>
        </p:grpSpPr>
        <p:sp>
          <p:nvSpPr>
            <p:cNvPr id="27700" name="Rectangle 8"/>
            <p:cNvSpPr>
              <a:spLocks noChangeArrowheads="1"/>
            </p:cNvSpPr>
            <p:nvPr/>
          </p:nvSpPr>
          <p:spPr bwMode="auto">
            <a:xfrm>
              <a:off x="192" y="443"/>
              <a:ext cx="3213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100" dirty="0">
                  <a:latin typeface="Times New Roman" pitchFamily="18" charset="0"/>
                  <a:cs typeface="DilleniaUPC" pitchFamily="18" charset="-34"/>
                </a:rPr>
                <a:t>1976 - 1989       </a:t>
              </a:r>
              <a:endParaRPr lang="en-US" dirty="0">
                <a:latin typeface="Angsana New" pitchFamily="18" charset="-34"/>
              </a:endParaRPr>
            </a:p>
          </p:txBody>
        </p:sp>
        <p:sp>
          <p:nvSpPr>
            <p:cNvPr id="27701" name="Rectangle 9"/>
            <p:cNvSpPr>
              <a:spLocks noChangeArrowheads="1"/>
            </p:cNvSpPr>
            <p:nvPr/>
          </p:nvSpPr>
          <p:spPr bwMode="auto">
            <a:xfrm>
              <a:off x="3292" y="315"/>
              <a:ext cx="1478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61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DilleniaUPC" pitchFamily="18" charset="-34"/>
                </a:rPr>
                <a:t>กระบวนการ</a:t>
              </a:r>
              <a:endPara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</a:endParaRPr>
            </a:p>
          </p:txBody>
        </p:sp>
        <p:sp>
          <p:nvSpPr>
            <p:cNvPr id="27702" name="Rectangle 10"/>
            <p:cNvSpPr>
              <a:spLocks noChangeArrowheads="1"/>
            </p:cNvSpPr>
            <p:nvPr/>
          </p:nvSpPr>
          <p:spPr bwMode="auto">
            <a:xfrm>
              <a:off x="2790" y="759"/>
              <a:ext cx="2970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th-TH" sz="61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DilleniaUPC" pitchFamily="18" charset="-34"/>
                </a:rPr>
                <a:t>จัดกระทำข้อมูล</a:t>
              </a:r>
              <a:r>
                <a:rPr lang="th-TH" sz="61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DilleniaUPC" pitchFamily="18" charset="-34"/>
                </a:rPr>
                <a:t>ข่าวสาร</a:t>
              </a:r>
              <a:endPara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itchFamily="18" charset="-34"/>
              </a:endParaRPr>
            </a:p>
          </p:txBody>
        </p:sp>
      </p:grp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690563" y="2151063"/>
            <a:ext cx="32194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7657" name="Rectangle 12"/>
          <p:cNvSpPr>
            <a:spLocks noChangeArrowheads="1"/>
          </p:cNvSpPr>
          <p:nvPr/>
        </p:nvSpPr>
        <p:spPr bwMode="auto">
          <a:xfrm>
            <a:off x="1073150" y="2093913"/>
            <a:ext cx="174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500">
                <a:latin typeface="Times New Roman" pitchFamily="18" charset="0"/>
                <a:cs typeface="DilleniaUPC" pitchFamily="18" charset="-34"/>
              </a:rPr>
              <a:t> </a:t>
            </a:r>
            <a:endParaRPr lang="en-US">
              <a:latin typeface="Angsana New" pitchFamily="18" charset="-34"/>
            </a:endParaRPr>
          </a:p>
        </p:txBody>
      </p:sp>
      <p:sp>
        <p:nvSpPr>
          <p:cNvPr id="27658" name="Rectangle 13"/>
          <p:cNvSpPr>
            <a:spLocks noChangeArrowheads="1"/>
          </p:cNvSpPr>
          <p:nvPr/>
        </p:nvSpPr>
        <p:spPr bwMode="auto">
          <a:xfrm>
            <a:off x="4217988" y="2151063"/>
            <a:ext cx="46767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7659" name="Rectangle 14"/>
          <p:cNvSpPr>
            <a:spLocks noChangeArrowheads="1"/>
          </p:cNvSpPr>
          <p:nvPr/>
        </p:nvSpPr>
        <p:spPr bwMode="auto">
          <a:xfrm>
            <a:off x="690563" y="4533900"/>
            <a:ext cx="329723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7660" name="Rectangle 15"/>
          <p:cNvSpPr>
            <a:spLocks noChangeArrowheads="1"/>
          </p:cNvSpPr>
          <p:nvPr/>
        </p:nvSpPr>
        <p:spPr bwMode="auto">
          <a:xfrm>
            <a:off x="1073150" y="4476750"/>
            <a:ext cx="1746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500">
                <a:latin typeface="Times New Roman" pitchFamily="18" charset="0"/>
                <a:cs typeface="DilleniaUPC" pitchFamily="18" charset="-34"/>
              </a:rPr>
              <a:t> </a:t>
            </a:r>
            <a:endParaRPr lang="en-US">
              <a:latin typeface="Angsana New" pitchFamily="18" charset="-34"/>
            </a:endParaRPr>
          </a:p>
        </p:txBody>
      </p:sp>
      <p:sp>
        <p:nvSpPr>
          <p:cNvPr id="27661" name="Rectangle 16"/>
          <p:cNvSpPr>
            <a:spLocks noChangeArrowheads="1"/>
          </p:cNvSpPr>
          <p:nvPr/>
        </p:nvSpPr>
        <p:spPr bwMode="auto">
          <a:xfrm>
            <a:off x="4217988" y="4533900"/>
            <a:ext cx="3297237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7662" name="Rectangle 17"/>
          <p:cNvSpPr>
            <a:spLocks noChangeArrowheads="1"/>
          </p:cNvSpPr>
          <p:nvPr/>
        </p:nvSpPr>
        <p:spPr bwMode="auto">
          <a:xfrm>
            <a:off x="709613" y="5378450"/>
            <a:ext cx="30670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7663" name="Rectangle 18"/>
          <p:cNvSpPr>
            <a:spLocks noChangeArrowheads="1"/>
          </p:cNvSpPr>
          <p:nvPr/>
        </p:nvSpPr>
        <p:spPr bwMode="auto">
          <a:xfrm>
            <a:off x="1092200" y="5321300"/>
            <a:ext cx="1746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5500">
                <a:latin typeface="Times New Roman" pitchFamily="18" charset="0"/>
                <a:cs typeface="DilleniaUPC" pitchFamily="18" charset="-34"/>
              </a:rPr>
              <a:t> </a:t>
            </a:r>
            <a:endParaRPr lang="en-US">
              <a:latin typeface="Angsana New" pitchFamily="18" charset="-34"/>
            </a:endParaRPr>
          </a:p>
        </p:txBody>
      </p:sp>
      <p:sp>
        <p:nvSpPr>
          <p:cNvPr id="27664" name="Rectangle 19"/>
          <p:cNvSpPr>
            <a:spLocks noChangeArrowheads="1"/>
          </p:cNvSpPr>
          <p:nvPr/>
        </p:nvSpPr>
        <p:spPr bwMode="auto">
          <a:xfrm>
            <a:off x="4237038" y="5378450"/>
            <a:ext cx="37369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grpSp>
        <p:nvGrpSpPr>
          <p:cNvPr id="27665" name="Group 20"/>
          <p:cNvGrpSpPr>
            <a:grpSpLocks/>
          </p:cNvGrpSpPr>
          <p:nvPr/>
        </p:nvGrpSpPr>
        <p:grpSpPr bwMode="auto">
          <a:xfrm>
            <a:off x="762000" y="2036763"/>
            <a:ext cx="7500938" cy="1433512"/>
            <a:chOff x="480" y="1283"/>
            <a:chExt cx="4725" cy="903"/>
          </a:xfrm>
        </p:grpSpPr>
        <p:sp>
          <p:nvSpPr>
            <p:cNvPr id="27695" name="Rectangle 21"/>
            <p:cNvSpPr>
              <a:spLocks noChangeArrowheads="1"/>
            </p:cNvSpPr>
            <p:nvPr/>
          </p:nvSpPr>
          <p:spPr bwMode="auto">
            <a:xfrm>
              <a:off x="773" y="1319"/>
              <a:ext cx="1437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>
                  <a:latin typeface="Times New Roman" pitchFamily="18" charset="0"/>
                  <a:cs typeface="DilleniaUPC" pitchFamily="18" charset="-34"/>
                </a:rPr>
                <a:t>กรอบแนวคิด</a:t>
              </a:r>
              <a:endParaRPr lang="th-TH">
                <a:latin typeface="Angsana New" pitchFamily="18" charset="-34"/>
              </a:endParaRPr>
            </a:p>
          </p:txBody>
        </p:sp>
        <p:sp>
          <p:nvSpPr>
            <p:cNvPr id="27696" name="Rectangle 22"/>
            <p:cNvSpPr>
              <a:spLocks noChangeArrowheads="1"/>
            </p:cNvSpPr>
            <p:nvPr/>
          </p:nvSpPr>
          <p:spPr bwMode="auto">
            <a:xfrm>
              <a:off x="2717" y="1283"/>
              <a:ext cx="367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 -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27697" name="Rectangle 23"/>
            <p:cNvSpPr>
              <a:spLocks noChangeArrowheads="1"/>
            </p:cNvSpPr>
            <p:nvPr/>
          </p:nvSpPr>
          <p:spPr bwMode="auto">
            <a:xfrm>
              <a:off x="2995" y="1283"/>
              <a:ext cx="2210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>
                  <a:latin typeface="Times New Roman" pitchFamily="18" charset="0"/>
                  <a:cs typeface="DilleniaUPC" pitchFamily="18" charset="-34"/>
                </a:rPr>
                <a:t>จิตวิทยากระบวนการ</a:t>
              </a:r>
              <a:endParaRPr lang="th-TH">
                <a:latin typeface="Angsana New" pitchFamily="18" charset="-34"/>
              </a:endParaRPr>
            </a:p>
          </p:txBody>
        </p:sp>
        <p:sp>
          <p:nvSpPr>
            <p:cNvPr id="27698" name="Rectangle 24"/>
            <p:cNvSpPr>
              <a:spLocks noChangeArrowheads="1"/>
            </p:cNvSpPr>
            <p:nvPr/>
          </p:nvSpPr>
          <p:spPr bwMode="auto">
            <a:xfrm>
              <a:off x="3019" y="1646"/>
              <a:ext cx="1657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 dirty="0">
                  <a:latin typeface="Times New Roman" pitchFamily="18" charset="0"/>
                  <a:cs typeface="DilleniaUPC" pitchFamily="18" charset="-34"/>
                </a:rPr>
                <a:t>จัดกระทำข้อมูล</a:t>
              </a:r>
              <a:endParaRPr lang="th-TH" dirty="0">
                <a:latin typeface="Angsana New" pitchFamily="18" charset="-34"/>
              </a:endParaRPr>
            </a:p>
          </p:txBody>
        </p:sp>
        <p:sp>
          <p:nvSpPr>
            <p:cNvPr id="27699" name="Oval 25"/>
            <p:cNvSpPr>
              <a:spLocks noChangeArrowheads="1"/>
            </p:cNvSpPr>
            <p:nvPr/>
          </p:nvSpPr>
          <p:spPr bwMode="auto">
            <a:xfrm>
              <a:off x="480" y="1488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prstShdw prst="shdw13" dist="53882" dir="13500000">
                <a:schemeClr val="bg2"/>
              </a:prstShdw>
            </a:effectLst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27666" name="Group 26"/>
          <p:cNvGrpSpPr>
            <a:grpSpLocks/>
          </p:cNvGrpSpPr>
          <p:nvPr/>
        </p:nvGrpSpPr>
        <p:grpSpPr bwMode="auto">
          <a:xfrm>
            <a:off x="690563" y="3309938"/>
            <a:ext cx="7821612" cy="1433512"/>
            <a:chOff x="435" y="2057"/>
            <a:chExt cx="4927" cy="903"/>
          </a:xfrm>
        </p:grpSpPr>
        <p:sp>
          <p:nvSpPr>
            <p:cNvPr id="27684" name="Rectangle 27"/>
            <p:cNvSpPr>
              <a:spLocks noChangeArrowheads="1"/>
            </p:cNvSpPr>
            <p:nvPr/>
          </p:nvSpPr>
          <p:spPr bwMode="auto">
            <a:xfrm>
              <a:off x="3019" y="2420"/>
              <a:ext cx="1154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>
                  <a:latin typeface="Times New Roman" pitchFamily="18" charset="0"/>
                  <a:cs typeface="DilleniaUPC" pitchFamily="18" charset="-34"/>
                </a:rPr>
                <a:t>การพัฒนา</a:t>
              </a:r>
              <a:endParaRPr lang="th-TH">
                <a:latin typeface="Angsana New" pitchFamily="18" charset="-34"/>
              </a:endParaRPr>
            </a:p>
          </p:txBody>
        </p:sp>
        <p:grpSp>
          <p:nvGrpSpPr>
            <p:cNvPr id="27685" name="Group 28"/>
            <p:cNvGrpSpPr>
              <a:grpSpLocks/>
            </p:cNvGrpSpPr>
            <p:nvPr/>
          </p:nvGrpSpPr>
          <p:grpSpPr bwMode="auto">
            <a:xfrm>
              <a:off x="435" y="2057"/>
              <a:ext cx="4927" cy="787"/>
              <a:chOff x="435" y="2057"/>
              <a:chExt cx="4927" cy="787"/>
            </a:xfrm>
          </p:grpSpPr>
          <p:sp>
            <p:nvSpPr>
              <p:cNvPr id="27686" name="Rectangle 29"/>
              <p:cNvSpPr>
                <a:spLocks noChangeArrowheads="1"/>
              </p:cNvSpPr>
              <p:nvPr/>
            </p:nvSpPr>
            <p:spPr bwMode="auto">
              <a:xfrm>
                <a:off x="435" y="2130"/>
                <a:ext cx="1787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7687" name="Rectangle 30"/>
              <p:cNvSpPr>
                <a:spLocks noChangeArrowheads="1"/>
              </p:cNvSpPr>
              <p:nvPr/>
            </p:nvSpPr>
            <p:spPr bwMode="auto">
              <a:xfrm>
                <a:off x="676" y="2094"/>
                <a:ext cx="110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500">
                    <a:latin typeface="Times New Roman" pitchFamily="18" charset="0"/>
                    <a:cs typeface="DilleniaUPC" pitchFamily="18" charset="-34"/>
                  </a:rPr>
                  <a:t> </a:t>
                </a:r>
                <a:endParaRPr lang="en-US">
                  <a:latin typeface="Angsana New" pitchFamily="18" charset="-34"/>
                </a:endParaRPr>
              </a:p>
            </p:txBody>
          </p:sp>
          <p:sp>
            <p:nvSpPr>
              <p:cNvPr id="27688" name="Rectangle 31"/>
              <p:cNvSpPr>
                <a:spLocks noChangeArrowheads="1"/>
              </p:cNvSpPr>
              <p:nvPr/>
            </p:nvSpPr>
            <p:spPr bwMode="auto">
              <a:xfrm>
                <a:off x="773" y="2130"/>
                <a:ext cx="1300" cy="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th-TH" sz="5000">
                    <a:latin typeface="Times New Roman" pitchFamily="18" charset="0"/>
                    <a:cs typeface="DilleniaUPC" pitchFamily="18" charset="-34"/>
                  </a:rPr>
                  <a:t>แผนการสอน</a:t>
                </a: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27689" name="Rectangle 32"/>
              <p:cNvSpPr>
                <a:spLocks noChangeArrowheads="1"/>
              </p:cNvSpPr>
              <p:nvPr/>
            </p:nvSpPr>
            <p:spPr bwMode="auto">
              <a:xfrm>
                <a:off x="2657" y="2130"/>
                <a:ext cx="2705" cy="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27690" name="Rectangle 33"/>
              <p:cNvSpPr>
                <a:spLocks noChangeArrowheads="1"/>
              </p:cNvSpPr>
              <p:nvPr/>
            </p:nvSpPr>
            <p:spPr bwMode="auto">
              <a:xfrm>
                <a:off x="2717" y="2057"/>
                <a:ext cx="371" cy="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500">
                    <a:latin typeface="Times New Roman" pitchFamily="18" charset="0"/>
                    <a:cs typeface="DilleniaUPC" pitchFamily="18" charset="-34"/>
                  </a:rPr>
                  <a:t> - </a:t>
                </a:r>
                <a:endParaRPr lang="en-US">
                  <a:latin typeface="Angsana New" pitchFamily="18" charset="-34"/>
                </a:endParaRPr>
              </a:p>
            </p:txBody>
          </p:sp>
          <p:sp>
            <p:nvSpPr>
              <p:cNvPr id="27691" name="Rectangle 34"/>
              <p:cNvSpPr>
                <a:spLocks noChangeArrowheads="1"/>
              </p:cNvSpPr>
              <p:nvPr/>
            </p:nvSpPr>
            <p:spPr bwMode="auto">
              <a:xfrm>
                <a:off x="2995" y="2057"/>
                <a:ext cx="687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th-TH" sz="5500">
                    <a:latin typeface="Times New Roman" pitchFamily="18" charset="0"/>
                    <a:cs typeface="DilleniaUPC" pitchFamily="18" charset="-34"/>
                  </a:rPr>
                  <a:t>ทฤษฎี</a:t>
                </a: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27692" name="Rectangle 35"/>
              <p:cNvSpPr>
                <a:spLocks noChangeArrowheads="1"/>
              </p:cNvSpPr>
              <p:nvPr/>
            </p:nvSpPr>
            <p:spPr bwMode="auto">
              <a:xfrm>
                <a:off x="3671" y="2057"/>
                <a:ext cx="122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5500">
                    <a:latin typeface="Times New Roman" pitchFamily="18" charset="0"/>
                    <a:cs typeface="DilleniaUPC" pitchFamily="18" charset="-34"/>
                  </a:rPr>
                  <a:t>/</a:t>
                </a:r>
                <a:endParaRPr lang="en-US">
                  <a:latin typeface="Angsana New" pitchFamily="18" charset="-34"/>
                </a:endParaRPr>
              </a:p>
            </p:txBody>
          </p:sp>
          <p:sp>
            <p:nvSpPr>
              <p:cNvPr id="27693" name="Rectangle 36"/>
              <p:cNvSpPr>
                <a:spLocks noChangeArrowheads="1"/>
              </p:cNvSpPr>
              <p:nvPr/>
            </p:nvSpPr>
            <p:spPr bwMode="auto">
              <a:xfrm>
                <a:off x="3768" y="2057"/>
                <a:ext cx="1200" cy="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th-TH" sz="5500">
                    <a:latin typeface="Times New Roman" pitchFamily="18" charset="0"/>
                    <a:cs typeface="DilleniaUPC" pitchFamily="18" charset="-34"/>
                  </a:rPr>
                  <a:t>แบบจำลอง</a:t>
                </a:r>
                <a:endParaRPr lang="th-TH">
                  <a:latin typeface="Angsana New" pitchFamily="18" charset="-34"/>
                </a:endParaRPr>
              </a:p>
            </p:txBody>
          </p:sp>
          <p:sp>
            <p:nvSpPr>
              <p:cNvPr id="27694" name="Oval 37"/>
              <p:cNvSpPr>
                <a:spLocks noChangeArrowheads="1"/>
              </p:cNvSpPr>
              <p:nvPr/>
            </p:nvSpPr>
            <p:spPr bwMode="auto">
              <a:xfrm>
                <a:off x="480" y="2304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prstShdw prst="shdw13" dist="53882" dir="135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grpSp>
        <p:nvGrpSpPr>
          <p:cNvPr id="27667" name="Group 38"/>
          <p:cNvGrpSpPr>
            <a:grpSpLocks/>
          </p:cNvGrpSpPr>
          <p:nvPr/>
        </p:nvGrpSpPr>
        <p:grpSpPr bwMode="auto">
          <a:xfrm>
            <a:off x="762000" y="4495800"/>
            <a:ext cx="6692900" cy="858838"/>
            <a:chOff x="480" y="2820"/>
            <a:chExt cx="4216" cy="541"/>
          </a:xfrm>
        </p:grpSpPr>
        <p:sp>
          <p:nvSpPr>
            <p:cNvPr id="27680" name="Rectangle 39"/>
            <p:cNvSpPr>
              <a:spLocks noChangeArrowheads="1"/>
            </p:cNvSpPr>
            <p:nvPr/>
          </p:nvSpPr>
          <p:spPr bwMode="auto">
            <a:xfrm>
              <a:off x="773" y="2820"/>
              <a:ext cx="1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>
                  <a:latin typeface="Times New Roman" pitchFamily="18" charset="0"/>
                  <a:cs typeface="DilleniaUPC" pitchFamily="18" charset="-34"/>
                </a:rPr>
                <a:t>หลักจิตวิทยา</a:t>
              </a:r>
              <a:endParaRPr lang="th-TH">
                <a:latin typeface="Angsana New" pitchFamily="18" charset="-34"/>
              </a:endParaRPr>
            </a:p>
          </p:txBody>
        </p:sp>
        <p:sp>
          <p:nvSpPr>
            <p:cNvPr id="27681" name="Rectangle 40"/>
            <p:cNvSpPr>
              <a:spLocks noChangeArrowheads="1"/>
            </p:cNvSpPr>
            <p:nvPr/>
          </p:nvSpPr>
          <p:spPr bwMode="auto">
            <a:xfrm>
              <a:off x="2717" y="2820"/>
              <a:ext cx="367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 -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27682" name="Rectangle 41"/>
            <p:cNvSpPr>
              <a:spLocks noChangeArrowheads="1"/>
            </p:cNvSpPr>
            <p:nvPr/>
          </p:nvSpPr>
          <p:spPr bwMode="auto">
            <a:xfrm>
              <a:off x="2995" y="2820"/>
              <a:ext cx="1701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>
                  <a:latin typeface="Times New Roman" pitchFamily="18" charset="0"/>
                  <a:cs typeface="DilleniaUPC" pitchFamily="18" charset="-34"/>
                </a:rPr>
                <a:t>มุ่งสู่พุทธิปัญญา</a:t>
              </a:r>
              <a:endParaRPr lang="th-TH">
                <a:latin typeface="Angsana New" pitchFamily="18" charset="-34"/>
              </a:endParaRPr>
            </a:p>
          </p:txBody>
        </p:sp>
        <p:sp>
          <p:nvSpPr>
            <p:cNvPr id="27683" name="Oval 42"/>
            <p:cNvSpPr>
              <a:spLocks noChangeArrowheads="1"/>
            </p:cNvSpPr>
            <p:nvPr/>
          </p:nvSpPr>
          <p:spPr bwMode="auto">
            <a:xfrm>
              <a:off x="480" y="2976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prstShdw prst="shdw13" dist="53882" dir="13500000">
                <a:schemeClr val="bg2"/>
              </a:prstShdw>
            </a:effectLst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27668" name="Group 43"/>
          <p:cNvGrpSpPr>
            <a:grpSpLocks/>
          </p:cNvGrpSpPr>
          <p:nvPr/>
        </p:nvGrpSpPr>
        <p:grpSpPr bwMode="auto">
          <a:xfrm>
            <a:off x="762000" y="5181600"/>
            <a:ext cx="7391400" cy="1435100"/>
            <a:chOff x="480" y="3316"/>
            <a:chExt cx="4656" cy="904"/>
          </a:xfrm>
        </p:grpSpPr>
        <p:sp>
          <p:nvSpPr>
            <p:cNvPr id="27669" name="Rectangle 44"/>
            <p:cNvSpPr>
              <a:spLocks noChangeArrowheads="1"/>
            </p:cNvSpPr>
            <p:nvPr/>
          </p:nvSpPr>
          <p:spPr bwMode="auto">
            <a:xfrm>
              <a:off x="785" y="3352"/>
              <a:ext cx="321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>
                  <a:latin typeface="Times New Roman" pitchFamily="18" charset="0"/>
                  <a:cs typeface="DilleniaUPC" pitchFamily="18" charset="-34"/>
                </a:rPr>
                <a:t>จิต</a:t>
              </a:r>
              <a:endParaRPr lang="th-TH">
                <a:latin typeface="Angsana New" pitchFamily="18" charset="-34"/>
              </a:endParaRPr>
            </a:p>
          </p:txBody>
        </p:sp>
        <p:sp>
          <p:nvSpPr>
            <p:cNvPr id="27670" name="Rectangle 45"/>
            <p:cNvSpPr>
              <a:spLocks noChangeArrowheads="1"/>
            </p:cNvSpPr>
            <p:nvPr/>
          </p:nvSpPr>
          <p:spPr bwMode="auto">
            <a:xfrm>
              <a:off x="1099" y="3352"/>
              <a:ext cx="122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/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27671" name="Rectangle 46"/>
            <p:cNvSpPr>
              <a:spLocks noChangeArrowheads="1"/>
            </p:cNvSpPr>
            <p:nvPr/>
          </p:nvSpPr>
          <p:spPr bwMode="auto">
            <a:xfrm>
              <a:off x="1195" y="3352"/>
              <a:ext cx="49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>
                  <a:latin typeface="Times New Roman" pitchFamily="18" charset="0"/>
                  <a:cs typeface="DilleniaUPC" pitchFamily="18" charset="-34"/>
                </a:rPr>
                <a:t>สอน</a:t>
              </a:r>
              <a:endParaRPr lang="th-TH">
                <a:latin typeface="Angsana New" pitchFamily="18" charset="-34"/>
              </a:endParaRPr>
            </a:p>
          </p:txBody>
        </p:sp>
        <p:sp>
          <p:nvSpPr>
            <p:cNvPr id="27672" name="Rectangle 47"/>
            <p:cNvSpPr>
              <a:spLocks noChangeArrowheads="1"/>
            </p:cNvSpPr>
            <p:nvPr/>
          </p:nvSpPr>
          <p:spPr bwMode="auto">
            <a:xfrm>
              <a:off x="2729" y="3316"/>
              <a:ext cx="367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 -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27673" name="Rectangle 48"/>
            <p:cNvSpPr>
              <a:spLocks noChangeArrowheads="1"/>
            </p:cNvSpPr>
            <p:nvPr/>
          </p:nvSpPr>
          <p:spPr bwMode="auto">
            <a:xfrm>
              <a:off x="3007" y="3316"/>
              <a:ext cx="1208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>
                  <a:latin typeface="Times New Roman" pitchFamily="18" charset="0"/>
                  <a:cs typeface="DilleniaUPC" pitchFamily="18" charset="-34"/>
                </a:rPr>
                <a:t>หลากหลาย</a:t>
              </a:r>
              <a:endParaRPr lang="th-TH">
                <a:latin typeface="Angsana New" pitchFamily="18" charset="-34"/>
              </a:endParaRPr>
            </a:p>
          </p:txBody>
        </p:sp>
        <p:sp>
          <p:nvSpPr>
            <p:cNvPr id="27674" name="Rectangle 49"/>
            <p:cNvSpPr>
              <a:spLocks noChangeArrowheads="1"/>
            </p:cNvSpPr>
            <p:nvPr/>
          </p:nvSpPr>
          <p:spPr bwMode="auto">
            <a:xfrm>
              <a:off x="2928" y="3679"/>
              <a:ext cx="147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(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27675" name="Rectangle 50"/>
            <p:cNvSpPr>
              <a:spLocks noChangeArrowheads="1"/>
            </p:cNvSpPr>
            <p:nvPr/>
          </p:nvSpPr>
          <p:spPr bwMode="auto">
            <a:xfrm>
              <a:off x="3055" y="3679"/>
              <a:ext cx="687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>
                  <a:latin typeface="Times New Roman" pitchFamily="18" charset="0"/>
                  <a:cs typeface="DilleniaUPC" pitchFamily="18" charset="-34"/>
                </a:rPr>
                <a:t>ทฤษฎี</a:t>
              </a:r>
              <a:endParaRPr lang="th-TH">
                <a:latin typeface="Angsana New" pitchFamily="18" charset="-34"/>
              </a:endParaRPr>
            </a:p>
          </p:txBody>
        </p:sp>
        <p:sp>
          <p:nvSpPr>
            <p:cNvPr id="27676" name="Rectangle 51"/>
            <p:cNvSpPr>
              <a:spLocks noChangeArrowheads="1"/>
            </p:cNvSpPr>
            <p:nvPr/>
          </p:nvSpPr>
          <p:spPr bwMode="auto">
            <a:xfrm>
              <a:off x="3731" y="3679"/>
              <a:ext cx="122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/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27677" name="Rectangle 52"/>
            <p:cNvSpPr>
              <a:spLocks noChangeArrowheads="1"/>
            </p:cNvSpPr>
            <p:nvPr/>
          </p:nvSpPr>
          <p:spPr bwMode="auto">
            <a:xfrm>
              <a:off x="3828" y="3679"/>
              <a:ext cx="1149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model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27678" name="Rectangle 53"/>
            <p:cNvSpPr>
              <a:spLocks noChangeArrowheads="1"/>
            </p:cNvSpPr>
            <p:nvPr/>
          </p:nvSpPr>
          <p:spPr bwMode="auto">
            <a:xfrm>
              <a:off x="4989" y="3679"/>
              <a:ext cx="147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)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27679" name="Oval 54"/>
            <p:cNvSpPr>
              <a:spLocks noChangeArrowheads="1"/>
            </p:cNvSpPr>
            <p:nvPr/>
          </p:nvSpPr>
          <p:spPr bwMode="auto">
            <a:xfrm>
              <a:off x="480" y="3552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  <a:effectLst>
              <a:prstShdw prst="shdw13" dist="53882" dir="13500000">
                <a:schemeClr val="bg2"/>
              </a:prstShdw>
            </a:effectLst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333375"/>
            <a:ext cx="5626100" cy="803275"/>
          </a:xfrm>
          <a:solidFill>
            <a:srgbClr val="FF66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   2. Cognitivism (1976)</a:t>
            </a:r>
            <a:endParaRPr lang="th-TH" sz="54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55800"/>
            <a:ext cx="8532812" cy="4425950"/>
          </a:xfrm>
        </p:spPr>
        <p:txBody>
          <a:bodyPr/>
          <a:lstStyle/>
          <a:p>
            <a:pPr eaLnBrk="1" hangingPunct="1"/>
            <a:r>
              <a:rPr lang="th-TH" sz="4400" b="1" dirty="0" smtClean="0"/>
              <a:t>เป็น</a:t>
            </a:r>
            <a:r>
              <a:rPr lang="th-TH" sz="4400" b="1" i="1" u="sng" dirty="0" smtClean="0">
                <a:solidFill>
                  <a:srgbClr val="C00000"/>
                </a:solidFill>
              </a:rPr>
              <a:t>กระบวนการประมวลผลทางปัญญา</a:t>
            </a:r>
            <a:r>
              <a:rPr lang="th-TH" sz="4400" b="1" dirty="0" smtClean="0"/>
              <a:t>ของผู้เรียน</a:t>
            </a:r>
          </a:p>
          <a:p>
            <a:pPr eaLnBrk="1" hangingPunct="1"/>
            <a:r>
              <a:rPr lang="th-TH" sz="4400" b="1" dirty="0" smtClean="0"/>
              <a:t>การแสดงออกทางพฤติกรรมต้อง </a:t>
            </a:r>
            <a:r>
              <a:rPr lang="th-TH" sz="4400" b="1" i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ผ่านกระบวนการคิด</a:t>
            </a:r>
            <a:r>
              <a:rPr lang="th-TH" sz="4400" b="1" dirty="0" smtClean="0"/>
              <a:t>มาก่อน</a:t>
            </a:r>
          </a:p>
          <a:p>
            <a:pPr eaLnBrk="1" hangingPunct="1"/>
            <a:r>
              <a:rPr lang="th-TH" sz="4400" b="1" dirty="0" smtClean="0"/>
              <a:t>การประมวลทางปัญญา </a:t>
            </a:r>
            <a:r>
              <a:rPr lang="th-TH" sz="4400" b="1" i="1" u="sng" dirty="0" smtClean="0"/>
              <a:t>จะกระทำได้ก็ต่อเมื่อ</a:t>
            </a:r>
            <a:r>
              <a:rPr lang="th-TH" sz="4400" b="1" dirty="0" smtClean="0"/>
              <a:t>              ได้มีการรับรู้ข้อมูลบางส่วนมาบ้างแล้ว</a:t>
            </a:r>
          </a:p>
          <a:p>
            <a:pPr eaLnBrk="1" hangingPunct="1"/>
            <a:r>
              <a:rPr lang="th-TH" sz="4400" b="1" dirty="0" smtClean="0"/>
              <a:t>ดูเหมือนว่า</a:t>
            </a:r>
            <a:r>
              <a:rPr lang="th-TH" sz="4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มีรูปแบบที่กำหนดไว้แล้ว</a:t>
            </a:r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400" b="1" dirty="0" smtClean="0"/>
              <a:t>โดยผู้เรียนเอง</a:t>
            </a:r>
          </a:p>
        </p:txBody>
      </p:sp>
      <p:pic>
        <p:nvPicPr>
          <p:cNvPr id="28676" name="Picture 4" descr="SHAR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63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187450" y="1484313"/>
            <a:ext cx="7345363" cy="0"/>
          </a:xfrm>
          <a:prstGeom prst="line">
            <a:avLst/>
          </a:prstGeom>
          <a:noFill/>
          <a:ln w="38100">
            <a:solidFill>
              <a:srgbClr val="86EA9E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246563" y="3344863"/>
            <a:ext cx="42941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771775" y="381000"/>
            <a:ext cx="5688013" cy="80803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7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Arial Unicode MS" pitchFamily="34" charset="-128"/>
                <a:cs typeface="Arial Unicode MS" pitchFamily="34" charset="-128"/>
              </a:rPr>
              <a:t>2. Cognitivism (1976)</a:t>
            </a:r>
            <a:endParaRPr lang="th-TH" sz="47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9700" name="Picture 4" descr="SHAR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7921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187450" y="1484313"/>
            <a:ext cx="7345363" cy="0"/>
          </a:xfrm>
          <a:prstGeom prst="line">
            <a:avLst/>
          </a:prstGeom>
          <a:noFill/>
          <a:ln w="38100">
            <a:solidFill>
              <a:srgbClr val="86EA9E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042988" y="2847975"/>
            <a:ext cx="7704137" cy="374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Char char="•"/>
              <a:tabLst>
                <a:tab pos="1398588" algn="l"/>
              </a:tabLst>
            </a:pPr>
            <a:r>
              <a:rPr lang="th-TH" sz="4000">
                <a:latin typeface="Angsana New" pitchFamily="18" charset="-34"/>
              </a:rPr>
              <a:t> </a:t>
            </a:r>
            <a:r>
              <a:rPr lang="th-TH">
                <a:latin typeface="Angsana New" pitchFamily="18" charset="-34"/>
              </a:rPr>
              <a:t> </a:t>
            </a:r>
            <a:r>
              <a:rPr lang="th-TH" sz="4000" b="1">
                <a:latin typeface="Angsana New" pitchFamily="18" charset="-34"/>
              </a:rPr>
              <a:t>ให้โอกาสในการโต้เถียง อภิปรายและการให้เหตุผล  </a:t>
            </a:r>
          </a:p>
          <a:p>
            <a:pPr eaLnBrk="0" hangingPunct="0">
              <a:buFontTx/>
              <a:buChar char="•"/>
              <a:tabLst>
                <a:tab pos="1398588" algn="l"/>
              </a:tabLst>
            </a:pPr>
            <a:r>
              <a:rPr lang="th-TH" sz="4000" b="1">
                <a:latin typeface="Angsana New" pitchFamily="18" charset="-34"/>
              </a:rPr>
              <a:t>  ให้แก้ปัญหา และจัดทำโครงงานที่ยุ่งยากซับซ้อน </a:t>
            </a:r>
          </a:p>
          <a:p>
            <a:pPr eaLnBrk="0" hangingPunct="0">
              <a:buFontTx/>
              <a:buChar char="•"/>
              <a:tabLst>
                <a:tab pos="1398588" algn="l"/>
              </a:tabLst>
            </a:pPr>
            <a:r>
              <a:rPr lang="th-TH" sz="4000" b="1">
                <a:latin typeface="Angsana New" pitchFamily="18" charset="-34"/>
              </a:rPr>
              <a:t>  การให้เปรียบเทียบ การใช้สำนวน อุปมา อุปมัย  </a:t>
            </a:r>
          </a:p>
          <a:p>
            <a:pPr eaLnBrk="0" hangingPunct="0">
              <a:buFontTx/>
              <a:buChar char="•"/>
              <a:tabLst>
                <a:tab pos="1398588" algn="l"/>
              </a:tabLst>
            </a:pPr>
            <a:r>
              <a:rPr lang="th-TH" sz="4000" b="1">
                <a:latin typeface="Angsana New" pitchFamily="18" charset="-34"/>
              </a:rPr>
              <a:t>  ให้ทำงานเป็นชิ้นจากข้อมูลสารสนเทศ</a:t>
            </a:r>
          </a:p>
          <a:p>
            <a:pPr eaLnBrk="0" hangingPunct="0">
              <a:buFontTx/>
              <a:buChar char="•"/>
              <a:tabLst>
                <a:tab pos="1398588" algn="l"/>
              </a:tabLst>
            </a:pPr>
            <a:r>
              <a:rPr lang="th-TH" sz="4000" b="1">
                <a:latin typeface="Angsana New" pitchFamily="18" charset="-34"/>
              </a:rPr>
              <a:t>  การให้เขียนสำนวนหรือคำประพันธ์สั้น ๆ </a:t>
            </a:r>
            <a:r>
              <a:rPr lang="en-US" sz="4000" b="1">
                <a:latin typeface="Angsana New" pitchFamily="18" charset="-34"/>
              </a:rPr>
              <a:t/>
            </a:r>
            <a:br>
              <a:rPr lang="en-US" sz="4000" b="1">
                <a:latin typeface="Angsana New" pitchFamily="18" charset="-34"/>
              </a:rPr>
            </a:br>
            <a:endParaRPr lang="en-US" sz="4000">
              <a:latin typeface="Angsana New" pitchFamily="18" charset="-34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4213" y="1935163"/>
            <a:ext cx="824388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วิธีการจัดการเรียนการสอนเมื่อใช้แนวคิดของ </a:t>
            </a:r>
            <a:r>
              <a:rPr lang="en-US" sz="40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Cognitivism</a:t>
            </a:r>
            <a:endParaRPr lang="th-TH" sz="4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  <p:bldP spid="297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9900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619250" y="404813"/>
            <a:ext cx="5976938" cy="1439862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08175" y="765175"/>
            <a:ext cx="5400675" cy="7715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80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400" b="1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ระดับของการประเมินผล</a:t>
            </a: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2143108" y="2214554"/>
            <a:ext cx="514353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ระดับห้องเรียน</a:t>
            </a:r>
            <a:endParaRPr lang="th-TH" sz="4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2143108" y="3357562"/>
            <a:ext cx="5143536" cy="857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9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ระดับชั้นเรียน</a:t>
            </a:r>
            <a:endParaRPr lang="th-TH" sz="4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2143108" y="4643446"/>
            <a:ext cx="5143536" cy="8572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endParaRPr lang="th-TH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</a:endParaRPr>
          </a:p>
          <a:p>
            <a:pPr algn="ctr">
              <a:spcBef>
                <a:spcPct val="50000"/>
              </a:spcBef>
              <a:defRPr/>
            </a:pPr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ระดับโรงเรียน/สถานศึกษา</a:t>
            </a:r>
          </a:p>
          <a:p>
            <a:pPr algn="ctr">
              <a:spcBef>
                <a:spcPct val="50000"/>
              </a:spcBef>
              <a:defRPr/>
            </a:pP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2143108" y="5715016"/>
            <a:ext cx="5143536" cy="857256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ระดับเขตพื้นที่และระดับชาติ</a:t>
            </a:r>
            <a:endParaRPr lang="th-TH" sz="44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0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HAR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7921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7950" y="2343150"/>
            <a:ext cx="9058275" cy="374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33400" indent="-533400" eaLnBrk="0" hangingPunct="0">
              <a:tabLst>
                <a:tab pos="1600200" algn="l"/>
              </a:tabLst>
            </a:pPr>
            <a:r>
              <a:rPr lang="th-TH" sz="4000" b="1">
                <a:latin typeface="Angsana New" pitchFamily="18" charset="-34"/>
              </a:rPr>
              <a:t>1.  ผู้เรียนมีความรู้ในเนื้อหาสาระนั้นๆอยู่แล้ว  </a:t>
            </a:r>
          </a:p>
          <a:p>
            <a:pPr marL="533400" indent="-533400" eaLnBrk="0" hangingPunct="0">
              <a:tabLst>
                <a:tab pos="1600200" algn="l"/>
              </a:tabLst>
            </a:pPr>
            <a:r>
              <a:rPr lang="th-TH" sz="4000" b="1">
                <a:latin typeface="Angsana New" pitchFamily="18" charset="-34"/>
              </a:rPr>
              <a:t>2.  แหล่งการเรียนรู้ </a:t>
            </a:r>
            <a:r>
              <a:rPr lang="en-US" sz="4000" b="1">
                <a:latin typeface="Angsana New" pitchFamily="18" charset="-34"/>
              </a:rPr>
              <a:t>(resources) </a:t>
            </a:r>
            <a:r>
              <a:rPr lang="th-TH" sz="4000" b="1">
                <a:latin typeface="Angsana New" pitchFamily="18" charset="-34"/>
              </a:rPr>
              <a:t>มีจำนวนมากมายและหลากหลาย</a:t>
            </a:r>
          </a:p>
          <a:p>
            <a:pPr marL="533400" indent="-533400" eaLnBrk="0" hangingPunct="0">
              <a:tabLst>
                <a:tab pos="1600200" algn="l"/>
              </a:tabLst>
            </a:pPr>
            <a:r>
              <a:rPr lang="th-TH" sz="4000" b="1">
                <a:latin typeface="Angsana New" pitchFamily="18" charset="-34"/>
              </a:rPr>
              <a:t>3.  ผู้เรียนต้องการพัฒนาความเข้าใจมากขึ้น  ในองค์ความรู้นั้นๆ</a:t>
            </a:r>
          </a:p>
          <a:p>
            <a:pPr marL="533400" indent="-533400" eaLnBrk="0" hangingPunct="0">
              <a:tabLst>
                <a:tab pos="1600200" algn="l"/>
              </a:tabLst>
            </a:pPr>
            <a:r>
              <a:rPr lang="th-TH" sz="4000" b="1">
                <a:latin typeface="Angsana New" pitchFamily="18" charset="-34"/>
              </a:rPr>
              <a:t>4.  ไม่จำกัดเวลาอย่าง เข้มงวด เพื่อต้องการให้เกิดการเรียนรู้</a:t>
            </a:r>
            <a:br>
              <a:rPr lang="th-TH" sz="4000" b="1">
                <a:latin typeface="Angsana New" pitchFamily="18" charset="-34"/>
              </a:rPr>
            </a:br>
            <a:r>
              <a:rPr lang="th-TH" sz="4000" b="1">
                <a:latin typeface="Angsana New" pitchFamily="18" charset="-34"/>
              </a:rPr>
              <a:t>เกิดความเข้าใจอย่างแท้จริง</a:t>
            </a:r>
            <a:endParaRPr lang="en-US" sz="4000">
              <a:latin typeface="Angsana New" pitchFamily="18" charset="-34"/>
            </a:endParaRPr>
          </a:p>
          <a:p>
            <a:pPr marL="533400" indent="-533400" eaLnBrk="0" hangingPunct="0">
              <a:tabLst>
                <a:tab pos="1600200" algn="l"/>
              </a:tabLst>
            </a:pPr>
            <a:endParaRPr lang="en-US" sz="4000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987675" y="620713"/>
            <a:ext cx="5554663" cy="777875"/>
          </a:xfrm>
          <a:prstGeom prst="rect">
            <a:avLst/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ctr">
              <a:tabLst>
                <a:tab pos="1143000" algn="l"/>
              </a:tabLst>
              <a:defRPr/>
            </a:pPr>
            <a:r>
              <a:rPr lang="th-TH"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เมื่อไรควรใช้ </a:t>
            </a:r>
            <a:r>
              <a:rPr lang="en-US"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Cognitivism</a:t>
            </a:r>
          </a:p>
        </p:txBody>
      </p:sp>
      <p:sp>
        <p:nvSpPr>
          <p:cNvPr id="2" name="Line 6"/>
          <p:cNvSpPr>
            <a:spLocks noChangeShapeType="1"/>
          </p:cNvSpPr>
          <p:nvPr/>
        </p:nvSpPr>
        <p:spPr bwMode="auto">
          <a:xfrm>
            <a:off x="539750" y="1844675"/>
            <a:ext cx="7999413" cy="0"/>
          </a:xfrm>
          <a:prstGeom prst="line">
            <a:avLst/>
          </a:prstGeom>
          <a:noFill/>
          <a:ln w="38100">
            <a:solidFill>
              <a:srgbClr val="86EA9E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0" y="142852"/>
            <a:ext cx="9215470" cy="65532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57150">
            <a:solidFill>
              <a:srgbClr val="0066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996950" y="614363"/>
            <a:ext cx="82042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933700" y="1131888"/>
            <a:ext cx="27114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6100">
                <a:latin typeface="Times New Roman" pitchFamily="18" charset="0"/>
                <a:cs typeface="DilleniaUPC" pitchFamily="18" charset="-34"/>
              </a:rPr>
              <a:t>              </a:t>
            </a:r>
            <a:endParaRPr lang="en-US">
              <a:latin typeface="Angsana New" pitchFamily="18" charset="-34"/>
            </a:endParaRP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365125" y="246063"/>
            <a:ext cx="8093075" cy="1604962"/>
            <a:chOff x="230" y="144"/>
            <a:chExt cx="5098" cy="1011"/>
          </a:xfrm>
        </p:grpSpPr>
        <p:sp>
          <p:nvSpPr>
            <p:cNvPr id="31803" name="Text Box 6"/>
            <p:cNvSpPr txBox="1">
              <a:spLocks noChangeArrowheads="1"/>
            </p:cNvSpPr>
            <p:nvPr/>
          </p:nvSpPr>
          <p:spPr bwMode="auto">
            <a:xfrm>
              <a:off x="230" y="289"/>
              <a:ext cx="116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th-TH">
                <a:latin typeface="Angsana New" pitchFamily="18" charset="-34"/>
              </a:endParaRPr>
            </a:p>
          </p:txBody>
        </p:sp>
        <p:sp>
          <p:nvSpPr>
            <p:cNvPr id="31804" name="Rectangle 7"/>
            <p:cNvSpPr>
              <a:spLocks noChangeArrowheads="1"/>
            </p:cNvSpPr>
            <p:nvPr/>
          </p:nvSpPr>
          <p:spPr bwMode="auto">
            <a:xfrm>
              <a:off x="688" y="302"/>
              <a:ext cx="2847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6100" dirty="0">
                  <a:latin typeface="Times New Roman" pitchFamily="18" charset="0"/>
                  <a:cs typeface="DilleniaUPC" pitchFamily="18" charset="-34"/>
                </a:rPr>
                <a:t>1990 -             </a:t>
              </a:r>
              <a:endParaRPr lang="en-US" dirty="0">
                <a:latin typeface="Angsana New" pitchFamily="18" charset="-34"/>
              </a:endParaRPr>
            </a:p>
          </p:txBody>
        </p:sp>
        <p:sp>
          <p:nvSpPr>
            <p:cNvPr id="31805" name="Rectangle 8"/>
            <p:cNvSpPr>
              <a:spLocks noChangeArrowheads="1"/>
            </p:cNvSpPr>
            <p:nvPr/>
          </p:nvSpPr>
          <p:spPr bwMode="auto">
            <a:xfrm>
              <a:off x="3020" y="144"/>
              <a:ext cx="585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6100" b="1" dirty="0">
                  <a:latin typeface="Times New Roman" pitchFamily="18" charset="0"/>
                  <a:cs typeface="DilleniaUPC" pitchFamily="18" charset="-34"/>
                </a:rPr>
                <a:t>สร้าง</a:t>
              </a:r>
              <a:endParaRPr lang="th-TH" b="1" dirty="0">
                <a:latin typeface="Angsana New" pitchFamily="18" charset="-34"/>
              </a:endParaRPr>
            </a:p>
          </p:txBody>
        </p:sp>
        <p:sp>
          <p:nvSpPr>
            <p:cNvPr id="31806" name="Rectangle 9"/>
            <p:cNvSpPr>
              <a:spLocks noChangeArrowheads="1"/>
            </p:cNvSpPr>
            <p:nvPr/>
          </p:nvSpPr>
          <p:spPr bwMode="auto">
            <a:xfrm>
              <a:off x="3600" y="144"/>
              <a:ext cx="503" cy="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6100" b="1" dirty="0">
                  <a:latin typeface="Times New Roman" pitchFamily="18" charset="0"/>
                  <a:cs typeface="DilleniaUPC" pitchFamily="18" charset="-34"/>
                </a:rPr>
                <a:t>องค์</a:t>
              </a:r>
              <a:endParaRPr lang="th-TH" b="1" dirty="0">
                <a:latin typeface="Angsana New" pitchFamily="18" charset="-34"/>
              </a:endParaRPr>
            </a:p>
          </p:txBody>
        </p:sp>
        <p:sp>
          <p:nvSpPr>
            <p:cNvPr id="31807" name="Rectangle 10"/>
            <p:cNvSpPr>
              <a:spLocks noChangeArrowheads="1"/>
            </p:cNvSpPr>
            <p:nvPr/>
          </p:nvSpPr>
          <p:spPr bwMode="auto">
            <a:xfrm>
              <a:off x="4095" y="144"/>
              <a:ext cx="945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th-TH" sz="6100" b="1" dirty="0">
                  <a:latin typeface="Times New Roman" pitchFamily="18" charset="0"/>
                  <a:cs typeface="DilleniaUPC" pitchFamily="18" charset="-34"/>
                </a:rPr>
                <a:t>ความรู้</a:t>
              </a:r>
              <a:endParaRPr lang="th-TH" b="1" dirty="0">
                <a:latin typeface="Angsana New" pitchFamily="18" charset="-34"/>
              </a:endParaRPr>
            </a:p>
          </p:txBody>
        </p:sp>
        <p:sp>
          <p:nvSpPr>
            <p:cNvPr id="31808" name="Rectangle 11"/>
            <p:cNvSpPr>
              <a:spLocks noChangeArrowheads="1"/>
            </p:cNvSpPr>
            <p:nvPr/>
          </p:nvSpPr>
          <p:spPr bwMode="auto">
            <a:xfrm>
              <a:off x="4854" y="302"/>
              <a:ext cx="18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th-TH">
                <a:latin typeface="Angsana New" pitchFamily="18" charset="-34"/>
              </a:endParaRPr>
            </a:p>
          </p:txBody>
        </p:sp>
        <p:sp>
          <p:nvSpPr>
            <p:cNvPr id="31809" name="Rectangle 12"/>
            <p:cNvSpPr>
              <a:spLocks noChangeArrowheads="1"/>
            </p:cNvSpPr>
            <p:nvPr/>
          </p:nvSpPr>
          <p:spPr bwMode="auto">
            <a:xfrm>
              <a:off x="2688" y="555"/>
              <a:ext cx="264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th-TH" sz="6100" b="1" dirty="0" smtClean="0">
                  <a:solidFill>
                    <a:srgbClr val="C00000"/>
                  </a:solidFill>
                  <a:latin typeface="Times New Roman" pitchFamily="18" charset="0"/>
                  <a:cs typeface="DilleniaUPC" pitchFamily="18" charset="-34"/>
                </a:rPr>
                <a:t>สังคมเพื่อ</a:t>
              </a:r>
              <a:r>
                <a:rPr lang="th-TH" sz="6100" b="1" dirty="0">
                  <a:solidFill>
                    <a:srgbClr val="C00000"/>
                  </a:solidFill>
                  <a:latin typeface="Times New Roman" pitchFamily="18" charset="0"/>
                  <a:cs typeface="DilleniaUPC" pitchFamily="18" charset="-34"/>
                </a:rPr>
                <a:t>การเรียนรู้</a:t>
              </a:r>
            </a:p>
          </p:txBody>
        </p:sp>
      </p:grpSp>
      <p:grpSp>
        <p:nvGrpSpPr>
          <p:cNvPr id="31750" name="Group 13"/>
          <p:cNvGrpSpPr>
            <a:grpSpLocks/>
          </p:cNvGrpSpPr>
          <p:nvPr/>
        </p:nvGrpSpPr>
        <p:grpSpPr bwMode="auto">
          <a:xfrm>
            <a:off x="500034" y="1828800"/>
            <a:ext cx="7283450" cy="1435100"/>
            <a:chOff x="435" y="1247"/>
            <a:chExt cx="4588" cy="904"/>
          </a:xfrm>
        </p:grpSpPr>
        <p:sp>
          <p:nvSpPr>
            <p:cNvPr id="31791" name="Rectangle 14"/>
            <p:cNvSpPr>
              <a:spLocks noChangeArrowheads="1"/>
            </p:cNvSpPr>
            <p:nvPr/>
          </p:nvSpPr>
          <p:spPr bwMode="auto">
            <a:xfrm>
              <a:off x="435" y="1319"/>
              <a:ext cx="2028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31792" name="Rectangle 15"/>
            <p:cNvSpPr>
              <a:spLocks noChangeArrowheads="1"/>
            </p:cNvSpPr>
            <p:nvPr/>
          </p:nvSpPr>
          <p:spPr bwMode="auto">
            <a:xfrm>
              <a:off x="676" y="1283"/>
              <a:ext cx="11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31793" name="Rectangle 16"/>
            <p:cNvSpPr>
              <a:spLocks noChangeArrowheads="1"/>
            </p:cNvSpPr>
            <p:nvPr/>
          </p:nvSpPr>
          <p:spPr bwMode="auto">
            <a:xfrm>
              <a:off x="773" y="1283"/>
              <a:ext cx="1437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>
                  <a:latin typeface="Times New Roman" pitchFamily="18" charset="0"/>
                  <a:cs typeface="DilleniaUPC" pitchFamily="18" charset="-34"/>
                </a:rPr>
                <a:t>กรอบแนวคิด</a:t>
              </a:r>
              <a:endParaRPr lang="th-TH">
                <a:latin typeface="Angsana New" pitchFamily="18" charset="-34"/>
              </a:endParaRPr>
            </a:p>
          </p:txBody>
        </p:sp>
        <p:sp>
          <p:nvSpPr>
            <p:cNvPr id="31794" name="Rectangle 17"/>
            <p:cNvSpPr>
              <a:spLocks noChangeArrowheads="1"/>
            </p:cNvSpPr>
            <p:nvPr/>
          </p:nvSpPr>
          <p:spPr bwMode="auto">
            <a:xfrm>
              <a:off x="2657" y="1319"/>
              <a:ext cx="2366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31795" name="Rectangle 18"/>
            <p:cNvSpPr>
              <a:spLocks noChangeArrowheads="1"/>
            </p:cNvSpPr>
            <p:nvPr/>
          </p:nvSpPr>
          <p:spPr bwMode="auto">
            <a:xfrm>
              <a:off x="2717" y="1247"/>
              <a:ext cx="110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31796" name="Rectangle 19"/>
            <p:cNvSpPr>
              <a:spLocks noChangeArrowheads="1"/>
            </p:cNvSpPr>
            <p:nvPr/>
          </p:nvSpPr>
          <p:spPr bwMode="auto">
            <a:xfrm>
              <a:off x="2814" y="1247"/>
              <a:ext cx="367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- 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31797" name="Rectangle 20"/>
            <p:cNvSpPr>
              <a:spLocks noChangeArrowheads="1"/>
            </p:cNvSpPr>
            <p:nvPr/>
          </p:nvSpPr>
          <p:spPr bwMode="auto">
            <a:xfrm>
              <a:off x="3091" y="1247"/>
              <a:ext cx="527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 dirty="0">
                  <a:latin typeface="Times New Roman" pitchFamily="18" charset="0"/>
                  <a:cs typeface="DilleniaUPC" pitchFamily="18" charset="-34"/>
                </a:rPr>
                <a:t>สร้าง</a:t>
              </a:r>
              <a:endParaRPr lang="th-TH" dirty="0">
                <a:latin typeface="Angsana New" pitchFamily="18" charset="-34"/>
              </a:endParaRPr>
            </a:p>
          </p:txBody>
        </p:sp>
        <p:sp>
          <p:nvSpPr>
            <p:cNvPr id="31798" name="Rectangle 21"/>
            <p:cNvSpPr>
              <a:spLocks noChangeArrowheads="1"/>
            </p:cNvSpPr>
            <p:nvPr/>
          </p:nvSpPr>
          <p:spPr bwMode="auto">
            <a:xfrm>
              <a:off x="3611" y="1247"/>
              <a:ext cx="452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>
                  <a:latin typeface="Times New Roman" pitchFamily="18" charset="0"/>
                  <a:cs typeface="DilleniaUPC" pitchFamily="18" charset="-34"/>
                </a:rPr>
                <a:t>องค์</a:t>
              </a:r>
              <a:endParaRPr lang="th-TH">
                <a:latin typeface="Angsana New" pitchFamily="18" charset="-34"/>
              </a:endParaRPr>
            </a:p>
          </p:txBody>
        </p:sp>
        <p:sp>
          <p:nvSpPr>
            <p:cNvPr id="31799" name="Rectangle 22"/>
            <p:cNvSpPr>
              <a:spLocks noChangeArrowheads="1"/>
            </p:cNvSpPr>
            <p:nvPr/>
          </p:nvSpPr>
          <p:spPr bwMode="auto">
            <a:xfrm>
              <a:off x="4045" y="1247"/>
              <a:ext cx="721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 dirty="0">
                  <a:latin typeface="Times New Roman" pitchFamily="18" charset="0"/>
                  <a:cs typeface="DilleniaUPC" pitchFamily="18" charset="-34"/>
                </a:rPr>
                <a:t>ความรู้</a:t>
              </a:r>
              <a:endParaRPr lang="th-TH" dirty="0">
                <a:latin typeface="Angsana New" pitchFamily="18" charset="-34"/>
              </a:endParaRPr>
            </a:p>
          </p:txBody>
        </p:sp>
        <p:sp>
          <p:nvSpPr>
            <p:cNvPr id="31800" name="Rectangle 23"/>
            <p:cNvSpPr>
              <a:spLocks noChangeArrowheads="1"/>
            </p:cNvSpPr>
            <p:nvPr/>
          </p:nvSpPr>
          <p:spPr bwMode="auto">
            <a:xfrm>
              <a:off x="2717" y="1610"/>
              <a:ext cx="440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   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31801" name="Rectangle 24"/>
            <p:cNvSpPr>
              <a:spLocks noChangeArrowheads="1"/>
            </p:cNvSpPr>
            <p:nvPr/>
          </p:nvSpPr>
          <p:spPr bwMode="auto">
            <a:xfrm>
              <a:off x="3103" y="1610"/>
              <a:ext cx="1368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>
                  <a:latin typeface="Times New Roman" pitchFamily="18" charset="0"/>
                  <a:cs typeface="DilleniaUPC" pitchFamily="18" charset="-34"/>
                </a:rPr>
                <a:t>สังคมเป็นสื่อ</a:t>
              </a:r>
              <a:endParaRPr lang="th-TH">
                <a:latin typeface="Angsana New" pitchFamily="18" charset="-34"/>
              </a:endParaRPr>
            </a:p>
          </p:txBody>
        </p:sp>
        <p:sp>
          <p:nvSpPr>
            <p:cNvPr id="31802" name="Oval 25"/>
            <p:cNvSpPr>
              <a:spLocks noChangeArrowheads="1"/>
            </p:cNvSpPr>
            <p:nvPr/>
          </p:nvSpPr>
          <p:spPr bwMode="auto">
            <a:xfrm>
              <a:off x="480" y="1488"/>
              <a:ext cx="144" cy="144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>
              <a:prstShdw prst="shdw13" dist="53882" dir="13500000">
                <a:schemeClr val="bg2"/>
              </a:prstShdw>
            </a:effectLst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31751" name="Group 26"/>
          <p:cNvGrpSpPr>
            <a:grpSpLocks/>
          </p:cNvGrpSpPr>
          <p:nvPr/>
        </p:nvGrpSpPr>
        <p:grpSpPr bwMode="auto">
          <a:xfrm>
            <a:off x="500034" y="3124197"/>
            <a:ext cx="8882064" cy="1460499"/>
            <a:chOff x="435" y="2021"/>
            <a:chExt cx="5595" cy="919"/>
          </a:xfrm>
        </p:grpSpPr>
        <p:sp>
          <p:nvSpPr>
            <p:cNvPr id="31776" name="Rectangle 27"/>
            <p:cNvSpPr>
              <a:spLocks noChangeArrowheads="1"/>
            </p:cNvSpPr>
            <p:nvPr/>
          </p:nvSpPr>
          <p:spPr bwMode="auto">
            <a:xfrm>
              <a:off x="435" y="2093"/>
              <a:ext cx="1980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31777" name="Rectangle 28"/>
            <p:cNvSpPr>
              <a:spLocks noChangeArrowheads="1"/>
            </p:cNvSpPr>
            <p:nvPr/>
          </p:nvSpPr>
          <p:spPr bwMode="auto">
            <a:xfrm>
              <a:off x="676" y="2057"/>
              <a:ext cx="11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31778" name="Rectangle 29"/>
            <p:cNvSpPr>
              <a:spLocks noChangeArrowheads="1"/>
            </p:cNvSpPr>
            <p:nvPr/>
          </p:nvSpPr>
          <p:spPr bwMode="auto">
            <a:xfrm>
              <a:off x="773" y="2057"/>
              <a:ext cx="143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>
                  <a:latin typeface="Times New Roman" pitchFamily="18" charset="0"/>
                  <a:cs typeface="DilleniaUPC" pitchFamily="18" charset="-34"/>
                </a:rPr>
                <a:t>แผนการสอน</a:t>
              </a:r>
              <a:endParaRPr lang="th-TH">
                <a:latin typeface="Angsana New" pitchFamily="18" charset="-34"/>
              </a:endParaRPr>
            </a:p>
          </p:txBody>
        </p:sp>
        <p:sp>
          <p:nvSpPr>
            <p:cNvPr id="31779" name="Rectangle 30"/>
            <p:cNvSpPr>
              <a:spLocks noChangeArrowheads="1"/>
            </p:cNvSpPr>
            <p:nvPr/>
          </p:nvSpPr>
          <p:spPr bwMode="auto">
            <a:xfrm>
              <a:off x="2657" y="2093"/>
              <a:ext cx="2366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31780" name="Rectangle 31"/>
            <p:cNvSpPr>
              <a:spLocks noChangeArrowheads="1"/>
            </p:cNvSpPr>
            <p:nvPr/>
          </p:nvSpPr>
          <p:spPr bwMode="auto">
            <a:xfrm>
              <a:off x="2717" y="2021"/>
              <a:ext cx="11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31781" name="Rectangle 32"/>
            <p:cNvSpPr>
              <a:spLocks noChangeArrowheads="1"/>
            </p:cNvSpPr>
            <p:nvPr/>
          </p:nvSpPr>
          <p:spPr bwMode="auto">
            <a:xfrm>
              <a:off x="2814" y="2021"/>
              <a:ext cx="367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- 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31782" name="Rectangle 33"/>
            <p:cNvSpPr>
              <a:spLocks noChangeArrowheads="1"/>
            </p:cNvSpPr>
            <p:nvPr/>
          </p:nvSpPr>
          <p:spPr bwMode="auto">
            <a:xfrm>
              <a:off x="3091" y="2021"/>
              <a:ext cx="591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 b="1" dirty="0">
                  <a:latin typeface="Times New Roman" pitchFamily="18" charset="0"/>
                  <a:cs typeface="DilleniaUPC" pitchFamily="18" charset="-34"/>
                </a:rPr>
                <a:t>ความ</a:t>
              </a:r>
              <a:endParaRPr lang="th-TH" b="1" dirty="0">
                <a:latin typeface="Angsana New" pitchFamily="18" charset="-34"/>
              </a:endParaRPr>
            </a:p>
          </p:txBody>
        </p:sp>
        <p:sp>
          <p:nvSpPr>
            <p:cNvPr id="31783" name="Rectangle 34"/>
            <p:cNvSpPr>
              <a:spLocks noChangeArrowheads="1"/>
            </p:cNvSpPr>
            <p:nvPr/>
          </p:nvSpPr>
          <p:spPr bwMode="auto">
            <a:xfrm>
              <a:off x="3671" y="2033"/>
              <a:ext cx="559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th-TH" sz="5500" b="1" dirty="0" err="1">
                  <a:latin typeface="Times New Roman" pitchFamily="18" charset="0"/>
                  <a:cs typeface="DilleniaUPC" pitchFamily="18" charset="-34"/>
                </a:rPr>
                <a:t>แจ่ม</a:t>
              </a:r>
              <a:endParaRPr lang="th-TH" b="1" dirty="0">
                <a:latin typeface="Angsana New" pitchFamily="18" charset="-34"/>
              </a:endParaRPr>
            </a:p>
          </p:txBody>
        </p:sp>
        <p:sp>
          <p:nvSpPr>
            <p:cNvPr id="31784" name="Rectangle 35"/>
            <p:cNvSpPr>
              <a:spLocks noChangeArrowheads="1"/>
            </p:cNvSpPr>
            <p:nvPr/>
          </p:nvSpPr>
          <p:spPr bwMode="auto">
            <a:xfrm>
              <a:off x="4154" y="2033"/>
              <a:ext cx="1876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th-TH" sz="5500" b="1" dirty="0" smtClean="0">
                  <a:latin typeface="Times New Roman" pitchFamily="18" charset="0"/>
                  <a:cs typeface="DilleniaUPC" pitchFamily="18" charset="-34"/>
                </a:rPr>
                <a:t>ชัด/ความเข้าใจ</a:t>
              </a:r>
              <a:endParaRPr lang="th-TH" b="1" dirty="0">
                <a:latin typeface="Angsana New" pitchFamily="18" charset="-34"/>
              </a:endParaRPr>
            </a:p>
          </p:txBody>
        </p:sp>
        <p:sp>
          <p:nvSpPr>
            <p:cNvPr id="31785" name="Rectangle 36"/>
            <p:cNvSpPr>
              <a:spLocks noChangeArrowheads="1"/>
            </p:cNvSpPr>
            <p:nvPr/>
          </p:nvSpPr>
          <p:spPr bwMode="auto">
            <a:xfrm>
              <a:off x="2640" y="2400"/>
              <a:ext cx="587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 dirty="0">
                  <a:latin typeface="Times New Roman" pitchFamily="18" charset="0"/>
                  <a:cs typeface="DilleniaUPC" pitchFamily="18" charset="-34"/>
                </a:rPr>
                <a:t>    (</a:t>
              </a:r>
              <a:endParaRPr lang="en-US" dirty="0">
                <a:latin typeface="Angsana New" pitchFamily="18" charset="-34"/>
              </a:endParaRPr>
            </a:p>
          </p:txBody>
        </p:sp>
        <p:sp>
          <p:nvSpPr>
            <p:cNvPr id="31786" name="Rectangle 37"/>
            <p:cNvSpPr>
              <a:spLocks noChangeArrowheads="1"/>
            </p:cNvSpPr>
            <p:nvPr/>
          </p:nvSpPr>
          <p:spPr bwMode="auto">
            <a:xfrm>
              <a:off x="3188" y="2384"/>
              <a:ext cx="721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 dirty="0">
                  <a:latin typeface="Times New Roman" pitchFamily="18" charset="0"/>
                  <a:cs typeface="DilleniaUPC" pitchFamily="18" charset="-34"/>
                </a:rPr>
                <a:t>ความรู้</a:t>
              </a:r>
              <a:endParaRPr lang="th-TH" dirty="0">
                <a:latin typeface="Angsana New" pitchFamily="18" charset="-34"/>
              </a:endParaRPr>
            </a:p>
          </p:txBody>
        </p:sp>
        <p:sp>
          <p:nvSpPr>
            <p:cNvPr id="31787" name="Rectangle 38"/>
            <p:cNvSpPr>
              <a:spLocks noChangeArrowheads="1"/>
            </p:cNvSpPr>
            <p:nvPr/>
          </p:nvSpPr>
          <p:spPr bwMode="auto">
            <a:xfrm>
              <a:off x="3900" y="2384"/>
              <a:ext cx="44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>
                  <a:latin typeface="Times New Roman" pitchFamily="18" charset="0"/>
                  <a:cs typeface="DilleniaUPC" pitchFamily="18" charset="-34"/>
                </a:rPr>
                <a:t>เก่า</a:t>
              </a:r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-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31788" name="Rectangle 39"/>
            <p:cNvSpPr>
              <a:spLocks noChangeArrowheads="1"/>
            </p:cNvSpPr>
            <p:nvPr/>
          </p:nvSpPr>
          <p:spPr bwMode="auto">
            <a:xfrm>
              <a:off x="4082" y="2393"/>
              <a:ext cx="77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 dirty="0">
                  <a:latin typeface="Times New Roman" pitchFamily="18" charset="0"/>
                  <a:cs typeface="DilleniaUPC" pitchFamily="18" charset="-34"/>
                </a:rPr>
                <a:t>   </a:t>
              </a:r>
              <a:r>
                <a:rPr lang="th-TH" sz="5500" dirty="0" smtClean="0">
                  <a:latin typeface="Times New Roman" pitchFamily="18" charset="0"/>
                  <a:cs typeface="DilleniaUPC" pitchFamily="18" charset="-34"/>
                </a:rPr>
                <a:t>ใหม่</a:t>
              </a:r>
              <a:endParaRPr lang="th-TH" dirty="0">
                <a:latin typeface="Angsana New" pitchFamily="18" charset="-34"/>
              </a:endParaRPr>
            </a:p>
          </p:txBody>
        </p:sp>
        <p:sp>
          <p:nvSpPr>
            <p:cNvPr id="31789" name="Rectangle 40"/>
            <p:cNvSpPr>
              <a:spLocks noChangeArrowheads="1"/>
            </p:cNvSpPr>
            <p:nvPr/>
          </p:nvSpPr>
          <p:spPr bwMode="auto">
            <a:xfrm>
              <a:off x="4563" y="2384"/>
              <a:ext cx="477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 dirty="0">
                  <a:latin typeface="Times New Roman" pitchFamily="18" charset="0"/>
                  <a:cs typeface="DilleniaUPC" pitchFamily="18" charset="-34"/>
                </a:rPr>
                <a:t>   )</a:t>
              </a:r>
              <a:endParaRPr lang="en-US" dirty="0">
                <a:latin typeface="Angsana New" pitchFamily="18" charset="-34"/>
              </a:endParaRPr>
            </a:p>
          </p:txBody>
        </p:sp>
        <p:sp>
          <p:nvSpPr>
            <p:cNvPr id="31790" name="Oval 41"/>
            <p:cNvSpPr>
              <a:spLocks noChangeArrowheads="1"/>
            </p:cNvSpPr>
            <p:nvPr/>
          </p:nvSpPr>
          <p:spPr bwMode="auto">
            <a:xfrm>
              <a:off x="480" y="2304"/>
              <a:ext cx="144" cy="144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>
              <a:prstShdw prst="shdw13" dist="53882" dir="13500000">
                <a:schemeClr val="bg2"/>
              </a:prstShdw>
            </a:effectLst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  <p:grpSp>
        <p:nvGrpSpPr>
          <p:cNvPr id="31752" name="Group 42"/>
          <p:cNvGrpSpPr>
            <a:grpSpLocks/>
          </p:cNvGrpSpPr>
          <p:nvPr/>
        </p:nvGrpSpPr>
        <p:grpSpPr bwMode="auto">
          <a:xfrm>
            <a:off x="428596" y="4286256"/>
            <a:ext cx="8264554" cy="992182"/>
            <a:chOff x="423" y="2832"/>
            <a:chExt cx="5053" cy="540"/>
          </a:xfrm>
        </p:grpSpPr>
        <p:sp>
          <p:nvSpPr>
            <p:cNvPr id="31766" name="Rectangle 43"/>
            <p:cNvSpPr>
              <a:spLocks noChangeArrowheads="1"/>
            </p:cNvSpPr>
            <p:nvPr/>
          </p:nvSpPr>
          <p:spPr bwMode="auto">
            <a:xfrm>
              <a:off x="676" y="2832"/>
              <a:ext cx="11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31767" name="Rectangle 44"/>
            <p:cNvSpPr>
              <a:spLocks noChangeArrowheads="1"/>
            </p:cNvSpPr>
            <p:nvPr/>
          </p:nvSpPr>
          <p:spPr bwMode="auto">
            <a:xfrm>
              <a:off x="773" y="2832"/>
              <a:ext cx="1390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>
                  <a:latin typeface="Times New Roman" pitchFamily="18" charset="0"/>
                  <a:cs typeface="DilleniaUPC" pitchFamily="18" charset="-34"/>
                </a:rPr>
                <a:t>หลักจิตวิทยา</a:t>
              </a:r>
              <a:endParaRPr lang="th-TH">
                <a:latin typeface="Angsana New" pitchFamily="18" charset="-34"/>
              </a:endParaRPr>
            </a:p>
          </p:txBody>
        </p:sp>
        <p:sp>
          <p:nvSpPr>
            <p:cNvPr id="31768" name="Rectangle 45"/>
            <p:cNvSpPr>
              <a:spLocks noChangeArrowheads="1"/>
            </p:cNvSpPr>
            <p:nvPr/>
          </p:nvSpPr>
          <p:spPr bwMode="auto">
            <a:xfrm>
              <a:off x="2657" y="2868"/>
              <a:ext cx="2366" cy="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31769" name="Rectangle 46"/>
            <p:cNvSpPr>
              <a:spLocks noChangeArrowheads="1"/>
            </p:cNvSpPr>
            <p:nvPr/>
          </p:nvSpPr>
          <p:spPr bwMode="auto">
            <a:xfrm>
              <a:off x="2717" y="2832"/>
              <a:ext cx="11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31770" name="Rectangle 47"/>
            <p:cNvSpPr>
              <a:spLocks noChangeArrowheads="1"/>
            </p:cNvSpPr>
            <p:nvPr/>
          </p:nvSpPr>
          <p:spPr bwMode="auto">
            <a:xfrm>
              <a:off x="2814" y="2832"/>
              <a:ext cx="148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-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31771" name="Rectangle 48"/>
            <p:cNvSpPr>
              <a:spLocks noChangeArrowheads="1"/>
            </p:cNvSpPr>
            <p:nvPr/>
          </p:nvSpPr>
          <p:spPr bwMode="auto">
            <a:xfrm>
              <a:off x="2898" y="2832"/>
              <a:ext cx="11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31772" name="Rectangle 49"/>
            <p:cNvSpPr>
              <a:spLocks noChangeArrowheads="1"/>
            </p:cNvSpPr>
            <p:nvPr/>
          </p:nvSpPr>
          <p:spPr bwMode="auto">
            <a:xfrm>
              <a:off x="2995" y="2832"/>
              <a:ext cx="2481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 dirty="0">
                  <a:latin typeface="Times New Roman" pitchFamily="18" charset="0"/>
                  <a:cs typeface="DilleniaUPC" pitchFamily="18" charset="-34"/>
                </a:rPr>
                <a:t> </a:t>
              </a:r>
              <a:r>
                <a:rPr lang="en-US" sz="4800" dirty="0">
                  <a:latin typeface="Times New Roman" pitchFamily="18" charset="0"/>
                  <a:cs typeface="DilleniaUPC" pitchFamily="18" charset="-34"/>
                </a:rPr>
                <a:t>Constructivism</a:t>
              </a:r>
              <a:endParaRPr lang="en-US" sz="4800" dirty="0">
                <a:latin typeface="Angsana New" pitchFamily="18" charset="-34"/>
              </a:endParaRPr>
            </a:p>
          </p:txBody>
        </p:sp>
        <p:grpSp>
          <p:nvGrpSpPr>
            <p:cNvPr id="31773" name="Group 50"/>
            <p:cNvGrpSpPr>
              <a:grpSpLocks/>
            </p:cNvGrpSpPr>
            <p:nvPr/>
          </p:nvGrpSpPr>
          <p:grpSpPr bwMode="auto">
            <a:xfrm>
              <a:off x="423" y="2868"/>
              <a:ext cx="1545" cy="435"/>
              <a:chOff x="435" y="2868"/>
              <a:chExt cx="1545" cy="435"/>
            </a:xfrm>
          </p:grpSpPr>
          <p:sp>
            <p:nvSpPr>
              <p:cNvPr id="31774" name="Rectangle 51"/>
              <p:cNvSpPr>
                <a:spLocks noChangeArrowheads="1"/>
              </p:cNvSpPr>
              <p:nvPr/>
            </p:nvSpPr>
            <p:spPr bwMode="auto">
              <a:xfrm>
                <a:off x="435" y="2868"/>
                <a:ext cx="1545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  <p:sp>
            <p:nvSpPr>
              <p:cNvPr id="31775" name="Oval 52"/>
              <p:cNvSpPr>
                <a:spLocks noChangeArrowheads="1"/>
              </p:cNvSpPr>
              <p:nvPr/>
            </p:nvSpPr>
            <p:spPr bwMode="auto">
              <a:xfrm>
                <a:off x="480" y="3024"/>
                <a:ext cx="144" cy="144"/>
              </a:xfrm>
              <a:prstGeom prst="ellipse">
                <a:avLst/>
              </a:prstGeom>
              <a:solidFill>
                <a:srgbClr val="0066FF"/>
              </a:solidFill>
              <a:ln w="9525">
                <a:noFill/>
                <a:round/>
                <a:headEnd/>
                <a:tailEnd/>
              </a:ln>
              <a:effectLst>
                <a:prstShdw prst="shdw13" dist="53882" dir="13500000">
                  <a:schemeClr val="bg2"/>
                </a:prstShdw>
              </a:effectLst>
            </p:spPr>
            <p:txBody>
              <a:bodyPr wrap="none" anchor="ctr"/>
              <a:lstStyle/>
              <a:p>
                <a:endParaRPr lang="th-TH">
                  <a:latin typeface="Calibri" pitchFamily="34" charset="0"/>
                  <a:cs typeface="Cordia New" pitchFamily="34" charset="-34"/>
                </a:endParaRPr>
              </a:p>
            </p:txBody>
          </p:sp>
        </p:grpSp>
      </p:grpSp>
      <p:grpSp>
        <p:nvGrpSpPr>
          <p:cNvPr id="31753" name="Group 53"/>
          <p:cNvGrpSpPr>
            <a:grpSpLocks/>
          </p:cNvGrpSpPr>
          <p:nvPr/>
        </p:nvGrpSpPr>
        <p:grpSpPr bwMode="auto">
          <a:xfrm>
            <a:off x="571472" y="5214950"/>
            <a:ext cx="7648575" cy="1435100"/>
            <a:chOff x="447" y="3425"/>
            <a:chExt cx="4818" cy="903"/>
          </a:xfrm>
        </p:grpSpPr>
        <p:sp>
          <p:nvSpPr>
            <p:cNvPr id="31754" name="Rectangle 54"/>
            <p:cNvSpPr>
              <a:spLocks noChangeArrowheads="1"/>
            </p:cNvSpPr>
            <p:nvPr/>
          </p:nvSpPr>
          <p:spPr bwMode="auto">
            <a:xfrm>
              <a:off x="447" y="3497"/>
              <a:ext cx="1533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31755" name="Rectangle 55"/>
            <p:cNvSpPr>
              <a:spLocks noChangeArrowheads="1"/>
            </p:cNvSpPr>
            <p:nvPr/>
          </p:nvSpPr>
          <p:spPr bwMode="auto">
            <a:xfrm>
              <a:off x="688" y="3461"/>
              <a:ext cx="11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31756" name="Rectangle 56"/>
            <p:cNvSpPr>
              <a:spLocks noChangeArrowheads="1"/>
            </p:cNvSpPr>
            <p:nvPr/>
          </p:nvSpPr>
          <p:spPr bwMode="auto">
            <a:xfrm>
              <a:off x="785" y="3461"/>
              <a:ext cx="321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>
                  <a:latin typeface="Times New Roman" pitchFamily="18" charset="0"/>
                  <a:cs typeface="DilleniaUPC" pitchFamily="18" charset="-34"/>
                </a:rPr>
                <a:t>จิต</a:t>
              </a:r>
              <a:endParaRPr lang="th-TH">
                <a:latin typeface="Angsana New" pitchFamily="18" charset="-34"/>
              </a:endParaRPr>
            </a:p>
          </p:txBody>
        </p:sp>
        <p:sp>
          <p:nvSpPr>
            <p:cNvPr id="31757" name="Rectangle 57"/>
            <p:cNvSpPr>
              <a:spLocks noChangeArrowheads="1"/>
            </p:cNvSpPr>
            <p:nvPr/>
          </p:nvSpPr>
          <p:spPr bwMode="auto">
            <a:xfrm>
              <a:off x="1099" y="3461"/>
              <a:ext cx="122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/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31758" name="Rectangle 58"/>
            <p:cNvSpPr>
              <a:spLocks noChangeArrowheads="1"/>
            </p:cNvSpPr>
            <p:nvPr/>
          </p:nvSpPr>
          <p:spPr bwMode="auto">
            <a:xfrm>
              <a:off x="1195" y="3461"/>
              <a:ext cx="49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>
                  <a:latin typeface="Times New Roman" pitchFamily="18" charset="0"/>
                  <a:cs typeface="DilleniaUPC" pitchFamily="18" charset="-34"/>
                </a:rPr>
                <a:t>สอน</a:t>
              </a:r>
              <a:endParaRPr lang="th-TH">
                <a:latin typeface="Angsana New" pitchFamily="18" charset="-34"/>
              </a:endParaRPr>
            </a:p>
          </p:txBody>
        </p:sp>
        <p:sp>
          <p:nvSpPr>
            <p:cNvPr id="31759" name="Rectangle 59"/>
            <p:cNvSpPr>
              <a:spLocks noChangeArrowheads="1"/>
            </p:cNvSpPr>
            <p:nvPr/>
          </p:nvSpPr>
          <p:spPr bwMode="auto">
            <a:xfrm>
              <a:off x="2669" y="3497"/>
              <a:ext cx="2596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  <p:sp>
          <p:nvSpPr>
            <p:cNvPr id="31760" name="Rectangle 60"/>
            <p:cNvSpPr>
              <a:spLocks noChangeArrowheads="1"/>
            </p:cNvSpPr>
            <p:nvPr/>
          </p:nvSpPr>
          <p:spPr bwMode="auto">
            <a:xfrm>
              <a:off x="2729" y="3425"/>
              <a:ext cx="11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31761" name="Rectangle 61"/>
            <p:cNvSpPr>
              <a:spLocks noChangeArrowheads="1"/>
            </p:cNvSpPr>
            <p:nvPr/>
          </p:nvSpPr>
          <p:spPr bwMode="auto">
            <a:xfrm>
              <a:off x="2826" y="3425"/>
              <a:ext cx="367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- 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31762" name="Rectangle 62"/>
            <p:cNvSpPr>
              <a:spLocks noChangeArrowheads="1"/>
            </p:cNvSpPr>
            <p:nvPr/>
          </p:nvSpPr>
          <p:spPr bwMode="auto">
            <a:xfrm>
              <a:off x="3103" y="3425"/>
              <a:ext cx="1993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500" b="1" dirty="0">
                  <a:latin typeface="Times New Roman" pitchFamily="18" charset="0"/>
                  <a:cs typeface="DilleniaUPC" pitchFamily="18" charset="-34"/>
                </a:rPr>
                <a:t>คิดทบทวนจากการ</a:t>
              </a:r>
              <a:endParaRPr lang="th-TH" b="1" dirty="0">
                <a:latin typeface="Angsana New" pitchFamily="18" charset="-34"/>
              </a:endParaRPr>
            </a:p>
          </p:txBody>
        </p:sp>
        <p:sp>
          <p:nvSpPr>
            <p:cNvPr id="31763" name="Rectangle 63"/>
            <p:cNvSpPr>
              <a:spLocks noChangeArrowheads="1"/>
            </p:cNvSpPr>
            <p:nvPr/>
          </p:nvSpPr>
          <p:spPr bwMode="auto">
            <a:xfrm>
              <a:off x="2729" y="3788"/>
              <a:ext cx="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5500">
                  <a:latin typeface="Times New Roman" pitchFamily="18" charset="0"/>
                  <a:cs typeface="DilleniaUPC" pitchFamily="18" charset="-34"/>
                </a:rPr>
                <a:t>    </a:t>
              </a:r>
              <a:endParaRPr lang="en-US">
                <a:latin typeface="Angsana New" pitchFamily="18" charset="-34"/>
              </a:endParaRPr>
            </a:p>
          </p:txBody>
        </p:sp>
        <p:sp>
          <p:nvSpPr>
            <p:cNvPr id="31764" name="Rectangle 64"/>
            <p:cNvSpPr>
              <a:spLocks noChangeArrowheads="1"/>
            </p:cNvSpPr>
            <p:nvPr/>
          </p:nvSpPr>
          <p:spPr bwMode="auto">
            <a:xfrm>
              <a:off x="3115" y="3800"/>
              <a:ext cx="2063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th-TH" sz="5300" b="1" dirty="0">
                  <a:latin typeface="Times New Roman" pitchFamily="18" charset="0"/>
                  <a:cs typeface="DilleniaUPC" pitchFamily="18" charset="-34"/>
                </a:rPr>
                <a:t>อภิปรายแลกเปลี่ยน</a:t>
              </a:r>
              <a:endParaRPr lang="th-TH" b="1" dirty="0">
                <a:latin typeface="Angsana New" pitchFamily="18" charset="-34"/>
              </a:endParaRPr>
            </a:p>
          </p:txBody>
        </p:sp>
        <p:sp>
          <p:nvSpPr>
            <p:cNvPr id="31765" name="Oval 65"/>
            <p:cNvSpPr>
              <a:spLocks noChangeArrowheads="1"/>
            </p:cNvSpPr>
            <p:nvPr/>
          </p:nvSpPr>
          <p:spPr bwMode="auto">
            <a:xfrm>
              <a:off x="480" y="3648"/>
              <a:ext cx="144" cy="144"/>
            </a:xfrm>
            <a:prstGeom prst="ellipse">
              <a:avLst/>
            </a:prstGeom>
            <a:solidFill>
              <a:srgbClr val="0066FF"/>
            </a:solidFill>
            <a:ln w="9525">
              <a:noFill/>
              <a:round/>
              <a:headEnd/>
              <a:tailEnd/>
            </a:ln>
            <a:effectLst>
              <a:prstShdw prst="shdw13" dist="53882" dir="13500000">
                <a:schemeClr val="bg2"/>
              </a:prstShdw>
            </a:effectLst>
          </p:spPr>
          <p:txBody>
            <a:bodyPr wrap="none" anchor="ctr"/>
            <a:lstStyle/>
            <a:p>
              <a:endParaRPr lang="th-TH">
                <a:latin typeface="Calibri" pitchFamily="34" charset="0"/>
                <a:cs typeface="Cordia New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57200"/>
            <a:ext cx="8408988" cy="838200"/>
          </a:xfrm>
          <a:solidFill>
            <a:srgbClr val="80008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     3. Constructivism (1990-</a:t>
            </a:r>
            <a:r>
              <a:rPr lang="th-TH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ปัจจุบัน</a:t>
            </a:r>
            <a:r>
              <a:rPr lang="en-US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)</a:t>
            </a:r>
            <a:endParaRPr lang="th-TH" sz="54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137525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z="4000" b="1" dirty="0" smtClean="0"/>
              <a:t>หลักฐานที่ปรากฏให้เห็น   </a:t>
            </a:r>
            <a:r>
              <a:rPr lang="th-TH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เกิดจากการปรับโครงสร้างความรู้ภายใน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000" b="1" dirty="0" smtClean="0"/>
              <a:t>  ของตัวผู้เรียนเอง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b="1" dirty="0" smtClean="0"/>
              <a:t>การสร้างองค์ความรู้ ถูกสร้างขึ้น ตามแต่ละบุคคลของผู้เรียนเอง เพราะต่าง</a:t>
            </a:r>
            <a:r>
              <a:rPr lang="th-TH" sz="4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คนต่างมีชุดโครงสร้างองค์ความ</a:t>
            </a:r>
            <a:r>
              <a:rPr lang="th-TH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รู้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000" b="1" dirty="0" smtClean="0"/>
              <a:t>ที่แตกต่างกัน</a:t>
            </a:r>
          </a:p>
          <a:p>
            <a:pPr eaLnBrk="1" hangingPunct="1">
              <a:lnSpc>
                <a:spcPct val="90000"/>
              </a:lnSpc>
            </a:pPr>
            <a:r>
              <a:rPr lang="th-TH" sz="4000" b="1" dirty="0" smtClean="0"/>
              <a:t>มุ่งเน้นในการแก้ปัญหา </a:t>
            </a:r>
            <a:r>
              <a:rPr lang="th-TH" sz="4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จัดสร้างแบบจำลองทางความคิดใหม่ๆ </a:t>
            </a:r>
            <a:r>
              <a:rPr lang="th-TH" sz="4000" b="1" dirty="0" smtClean="0"/>
              <a:t> เพื่อนำไป</a:t>
            </a:r>
            <a:r>
              <a:rPr lang="th-TH" sz="4000" b="1" dirty="0" err="1" smtClean="0"/>
              <a:t>บูรณา</a:t>
            </a:r>
            <a:r>
              <a:rPr lang="th-TH" sz="4000" b="1" dirty="0" smtClean="0"/>
              <a:t>การเข้ากับโครงสร้างความรู้เก่าที่มีอยู่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HAR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7921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2051050" y="1412875"/>
            <a:ext cx="6481763" cy="0"/>
          </a:xfrm>
          <a:prstGeom prst="line">
            <a:avLst/>
          </a:prstGeom>
          <a:noFill/>
          <a:ln w="38100">
            <a:solidFill>
              <a:srgbClr val="86EA9E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908175" y="333375"/>
            <a:ext cx="6875463" cy="747713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Arial Unicode MS" pitchFamily="34" charset="-128"/>
                <a:cs typeface="Arial Unicode MS" pitchFamily="34" charset="-128"/>
              </a:rPr>
              <a:t>3.  Constructivism (1990-</a:t>
            </a:r>
            <a:r>
              <a:rPr lang="th-TH"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Arial Unicode MS" pitchFamily="34" charset="-128"/>
                <a:cs typeface="Arial Unicode MS" pitchFamily="34" charset="-128"/>
              </a:rPr>
              <a:t>ปัจจุบัน</a:t>
            </a:r>
            <a:r>
              <a:rPr lang="en-US" sz="4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  <a:ea typeface="Arial Unicode MS" pitchFamily="34" charset="-128"/>
                <a:cs typeface="Arial Unicode MS" pitchFamily="34" charset="-128"/>
              </a:rPr>
              <a:t>)</a:t>
            </a:r>
            <a:endParaRPr lang="th-TH" sz="43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ngsana New" pitchFamily="18" charset="-34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85786" y="2928934"/>
            <a:ext cx="7993063" cy="3654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>
              <a:buFontTx/>
              <a:buAutoNum type="arabicParenR"/>
            </a:pPr>
            <a:r>
              <a:rPr lang="th-TH" sz="3900" b="1">
                <a:latin typeface="Angsana New" pitchFamily="18" charset="-34"/>
              </a:rPr>
              <a:t>  กรณีศึกษา </a:t>
            </a:r>
            <a:r>
              <a:rPr lang="en-US" sz="3900" b="1">
                <a:latin typeface="Angsana New" pitchFamily="18" charset="-34"/>
              </a:rPr>
              <a:t>(case studies) / </a:t>
            </a:r>
            <a:r>
              <a:rPr lang="th-TH" sz="3900" b="1">
                <a:latin typeface="Angsana New" pitchFamily="18" charset="-34"/>
              </a:rPr>
              <a:t>แก้ปัญหาเพื่อการเรียนรู้</a:t>
            </a:r>
          </a:p>
          <a:p>
            <a:pPr indent="457200" eaLnBrk="0" hangingPunct="0">
              <a:buFontTx/>
              <a:buAutoNum type="arabicParenR"/>
            </a:pPr>
            <a:r>
              <a:rPr lang="th-TH" sz="3900" b="1">
                <a:latin typeface="Angsana New" pitchFamily="18" charset="-34"/>
              </a:rPr>
              <a:t>  การนำเสนอผลงาน/ชิ้นงาน</a:t>
            </a:r>
          </a:p>
          <a:p>
            <a:pPr indent="457200" eaLnBrk="0" hangingPunct="0">
              <a:buFontTx/>
              <a:buAutoNum type="arabicParenR" startAt="3"/>
            </a:pPr>
            <a:r>
              <a:rPr lang="th-TH" sz="3900" b="1">
                <a:latin typeface="Angsana New" pitchFamily="18" charset="-34"/>
              </a:rPr>
              <a:t>  การกำกับดูแลการทำงานหรือการฝึกงาน  </a:t>
            </a:r>
          </a:p>
          <a:p>
            <a:pPr indent="457200" eaLnBrk="0" hangingPunct="0">
              <a:buFontTx/>
              <a:buAutoNum type="arabicParenR" startAt="4"/>
            </a:pPr>
            <a:r>
              <a:rPr lang="th-TH" sz="3900" b="1">
                <a:latin typeface="Angsana New" pitchFamily="18" charset="-34"/>
              </a:rPr>
              <a:t>  การเรียนรู้ร่วมกัน </a:t>
            </a:r>
            <a:r>
              <a:rPr lang="en-US" sz="3900" b="1">
                <a:latin typeface="Angsana New" pitchFamily="18" charset="-34"/>
              </a:rPr>
              <a:t>(collaborative learning)         </a:t>
            </a:r>
          </a:p>
          <a:p>
            <a:pPr indent="457200" eaLnBrk="0" hangingPunct="0">
              <a:buFontTx/>
              <a:buAutoNum type="arabicParenR" startAt="5"/>
            </a:pPr>
            <a:r>
              <a:rPr lang="th-TH" sz="3900" b="1">
                <a:latin typeface="Angsana New" pitchFamily="18" charset="-34"/>
              </a:rPr>
              <a:t>  การเรียนรู้โดยการสืบค้น </a:t>
            </a:r>
            <a:r>
              <a:rPr lang="en-US" sz="3900" b="1">
                <a:latin typeface="Angsana New" pitchFamily="18" charset="-34"/>
              </a:rPr>
              <a:t>(Discovery learning)  </a:t>
            </a:r>
            <a:br>
              <a:rPr lang="en-US" sz="3900" b="1">
                <a:latin typeface="Angsana New" pitchFamily="18" charset="-34"/>
              </a:rPr>
            </a:br>
            <a:r>
              <a:rPr lang="th-TH" sz="3900" b="1">
                <a:latin typeface="Angsana New" pitchFamily="18" charset="-34"/>
              </a:rPr>
              <a:t>6)     การเรียนรู้โดยการกำหนดสถานการณ์ 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50825" y="2060575"/>
            <a:ext cx="85693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th-TH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วิธีการจัดการเรียนการสอนเมื่อใช้แนวคิดของ 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Constructivism</a:t>
            </a:r>
            <a:endParaRPr lang="th-TH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/>
      <p:bldP spid="3277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07950" y="2393950"/>
            <a:ext cx="8964613" cy="3749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7188" indent="-357188" eaLnBrk="0" hangingPunct="0">
              <a:tabLst>
                <a:tab pos="1371600" algn="l"/>
              </a:tabLst>
            </a:pPr>
            <a:r>
              <a:rPr lang="th-TH" sz="4000" b="1">
                <a:latin typeface="Angsana New" pitchFamily="18" charset="-34"/>
              </a:rPr>
              <a:t>1.  การเรียนรู้เกิดขึ้นในกระบวนการที่ได้มีการปฏิสัมพันธ์ต่อกัน</a:t>
            </a:r>
          </a:p>
          <a:p>
            <a:pPr marL="357188" indent="-357188" eaLnBrk="0" hangingPunct="0">
              <a:tabLst>
                <a:tab pos="1371600" algn="l"/>
              </a:tabLst>
            </a:pPr>
            <a:r>
              <a:rPr lang="th-TH" sz="4000" b="1">
                <a:latin typeface="Angsana New" pitchFamily="18" charset="-34"/>
              </a:rPr>
              <a:t>2.  ผู้เรียนจะรวบรวมจัดองค์ความรู้ที่มีอยู่แล้วกับสถานการณ์ ใหม่ ๆ ที่ได้มา</a:t>
            </a:r>
            <a:endParaRPr lang="en-US" sz="4000" b="1">
              <a:latin typeface="Angsana New" pitchFamily="18" charset="-34"/>
            </a:endParaRPr>
          </a:p>
          <a:p>
            <a:pPr marL="357188" indent="-357188" eaLnBrk="0" hangingPunct="0">
              <a:tabLst>
                <a:tab pos="1371600" algn="l"/>
              </a:tabLst>
            </a:pPr>
            <a:r>
              <a:rPr lang="th-TH" sz="4000" b="1">
                <a:latin typeface="Angsana New" pitchFamily="18" charset="-34"/>
              </a:rPr>
              <a:t>3.  แหล่งการเรียนรู้มีจำนวนมากหลากหลายเท่าที่สามารถ</a:t>
            </a:r>
            <a:br>
              <a:rPr lang="th-TH" sz="4000" b="1">
                <a:latin typeface="Angsana New" pitchFamily="18" charset="-34"/>
              </a:rPr>
            </a:br>
            <a:r>
              <a:rPr lang="th-TH" sz="4000" b="1">
                <a:latin typeface="Angsana New" pitchFamily="18" charset="-34"/>
              </a:rPr>
              <a:t>จัดหามาได้ </a:t>
            </a:r>
          </a:p>
          <a:p>
            <a:pPr marL="357188" indent="-357188" eaLnBrk="0" hangingPunct="0">
              <a:tabLst>
                <a:tab pos="1371600" algn="l"/>
              </a:tabLst>
            </a:pPr>
            <a:r>
              <a:rPr lang="th-TH" sz="4000" b="1">
                <a:latin typeface="Angsana New" pitchFamily="18" charset="-34"/>
              </a:rPr>
              <a:t>4.  มีเวลาเพียงพอจะสามารถทำผลงาน/ชิ้นงาน/การปฏิบัติการได้</a:t>
            </a:r>
          </a:p>
        </p:txBody>
      </p:sp>
      <p:pic>
        <p:nvPicPr>
          <p:cNvPr id="34819" name="Picture 3" descr="SHAR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765175"/>
            <a:ext cx="863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051050" y="1844675"/>
            <a:ext cx="6481763" cy="0"/>
          </a:xfrm>
          <a:prstGeom prst="line">
            <a:avLst/>
          </a:prstGeom>
          <a:noFill/>
          <a:ln w="38100">
            <a:solidFill>
              <a:srgbClr val="86EA9E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627313" y="404813"/>
            <a:ext cx="5761037" cy="777875"/>
          </a:xfrm>
          <a:prstGeom prst="rect">
            <a:avLst/>
          </a:prstGeom>
          <a:solidFill>
            <a:srgbClr val="80008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th-TH"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เมื่อใดควรใช้</a:t>
            </a:r>
            <a:r>
              <a:rPr lang="en-US" sz="45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Constructivism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rgbClr val="FF0000"/>
            </a:gs>
            <a:gs pos="100000">
              <a:srgbClr val="B2B2B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46363"/>
            <a:ext cx="8229600" cy="1143000"/>
          </a:xfrm>
          <a:gradFill rotWithShape="1">
            <a:gsLst>
              <a:gs pos="0">
                <a:srgbClr val="B2B2B2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/>
          <a:lstStyle/>
          <a:p>
            <a:pPr eaLnBrk="1" hangingPunct="1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  <a:endParaRPr lang="th-TH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1000100" y="785794"/>
            <a:ext cx="7286676" cy="1071570"/>
          </a:xfrm>
          <a:prstGeom prst="round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/>
              <a:t>การเรียนรู้คือการทำความเข้าใจ</a:t>
            </a:r>
            <a:endParaRPr lang="th-TH" sz="48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FFFF00">
                <a:alpha val="28000"/>
              </a:srgbClr>
            </a:gs>
            <a:gs pos="50000">
              <a:srgbClr val="9CB86E"/>
            </a:gs>
            <a:gs pos="100000">
              <a:srgbClr val="156B13">
                <a:alpha val="71000"/>
              </a:srgb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2" y="214290"/>
            <a:ext cx="8229600" cy="1143000"/>
          </a:xfrm>
        </p:spPr>
        <p:txBody>
          <a:bodyPr anchor="b"/>
          <a:lstStyle/>
          <a:p>
            <a:pPr eaLnBrk="1" hangingPunct="1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Understanding</a:t>
            </a:r>
            <a:endParaRPr lang="th-TH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06" y="1214422"/>
            <a:ext cx="9144064" cy="5429264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sz="4400" b="1" dirty="0" smtClean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Can explain:</a:t>
            </a:r>
            <a:r>
              <a:rPr lang="th-TH" sz="4400" b="1" dirty="0" smtClean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800" b="1" dirty="0" smtClean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อธิบายชี้แจง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Can interpret: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แปลความ  ตีความ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sz="4400" b="1" dirty="0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Can apply:</a:t>
            </a:r>
            <a:r>
              <a:rPr lang="th-TH" sz="4400" b="1" dirty="0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800" b="1" dirty="0" smtClean="0">
                <a:solidFill>
                  <a:srgbClr val="660066"/>
                </a:solidFill>
                <a:latin typeface="Angsana New" pitchFamily="18" charset="-34"/>
                <a:cs typeface="Angsana New" pitchFamily="18" charset="-34"/>
              </a:rPr>
              <a:t>ประยุกต์ ดัดแปลง นำไปใช้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Have perspective:</a:t>
            </a:r>
            <a:r>
              <a:rPr lang="th-TH" sz="44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4800" b="1" dirty="0" err="1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จินต</a:t>
            </a:r>
            <a:r>
              <a:rPr lang="th-TH" sz="48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ทัศน์ (มุมมองหลากหลาย)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sz="4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Can empathize:</a:t>
            </a:r>
            <a:r>
              <a:rPr lang="th-TH" sz="4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ให้ความสำคัญใส่ใจในความรู้สึกผู้อื่น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Have self-knowledge:</a:t>
            </a: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มีความตระหนัก</a:t>
            </a: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รู้ในตนเอง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78333"/>
            <a:ext cx="9429784" cy="2151063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th-TH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ทำไมต้องเปลี่ยนแปลง                                                                      </a:t>
            </a:r>
            <a:r>
              <a:rPr lang="th-TH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แนวคิดใหม่ของการประเมินผลในชั้น</a:t>
            </a:r>
            <a:r>
              <a:rPr lang="th-TH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เรียน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47700"/>
            <a:ext cx="7772400" cy="981075"/>
          </a:xfrm>
          <a:solidFill>
            <a:srgbClr val="9900CC"/>
          </a:solidFill>
          <a:ln w="76200"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1" hangingPunct="1">
              <a:defRPr/>
            </a:pPr>
            <a:r>
              <a:rPr lang="th-TH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ทำไมต้องเปลี่ยนแปลงในการประเมินผลชั้นเรียน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643050"/>
            <a:ext cx="8286808" cy="4584700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  <a:defRPr/>
            </a:pPr>
            <a:endParaRPr lang="th-TH" sz="5400" b="1" dirty="0" smtClean="0">
              <a:solidFill>
                <a:srgbClr val="008000"/>
              </a:solidFill>
              <a:latin typeface="Angsana New" pitchFamily="18" charset="-34"/>
            </a:endParaRPr>
          </a:p>
          <a:p>
            <a:pPr algn="thaiDist" eaLnBrk="1" hangingPunct="1">
              <a:lnSpc>
                <a:spcPct val="90000"/>
              </a:lnSpc>
              <a:defRPr/>
            </a:pPr>
            <a:r>
              <a:rPr lang="th-TH" sz="5400" b="1" dirty="0" smtClean="0">
                <a:solidFill>
                  <a:srgbClr val="008000"/>
                </a:solidFill>
                <a:latin typeface="Angsana New" pitchFamily="18" charset="-34"/>
              </a:rPr>
              <a:t>  ธรรมชาติของสังคมที่เด็กนักเรียนจะต้องไปเผชิญใน</a:t>
            </a:r>
            <a:r>
              <a:rPr lang="th-TH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อนาคต</a:t>
            </a:r>
            <a:r>
              <a:rPr lang="th-TH" sz="5400" b="1" dirty="0" smtClean="0">
                <a:solidFill>
                  <a:srgbClr val="008000"/>
                </a:solidFill>
                <a:latin typeface="Angsana New" pitchFamily="18" charset="-34"/>
              </a:rPr>
              <a:t>  เป็น</a:t>
            </a:r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วัฒนธรรม สังคม เศรษฐกิจ การปกครอง สิ่งแวดล้อมและเทคโนโลยีขนาดใหญ่</a:t>
            </a:r>
            <a:r>
              <a:rPr lang="th-TH" sz="5400" b="1" dirty="0" smtClean="0">
                <a:solidFill>
                  <a:srgbClr val="008000"/>
                </a:solidFill>
                <a:latin typeface="Angsana New" pitchFamily="18" charset="-34"/>
              </a:rPr>
              <a:t>ที่มีการเปลี่ยนแปลงไปอย่างรวดเร็วและซับซ้อน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706437"/>
          </a:xfrm>
          <a:solidFill>
            <a:srgbClr val="9900C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1" hangingPunct="1">
              <a:defRPr/>
            </a:pPr>
            <a:r>
              <a:rPr lang="th-TH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ทำไมต้องเปลี่ยนแปลงในการประเมินผลชั้นเรียน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43000"/>
            <a:ext cx="8208962" cy="5572125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</a:pPr>
            <a:r>
              <a:rPr lang="th-TH" sz="4800" b="1" u="sng" dirty="0" smtClean="0"/>
              <a:t>อดีต</a:t>
            </a:r>
            <a:r>
              <a:rPr lang="th-TH" sz="4800" b="1" dirty="0" smtClean="0"/>
              <a:t> </a:t>
            </a:r>
            <a:r>
              <a:rPr lang="en-US" sz="4800" b="1" dirty="0" smtClean="0"/>
              <a:t>:</a:t>
            </a:r>
            <a:r>
              <a:rPr lang="th-TH" sz="4800" b="1" dirty="0" smtClean="0">
                <a:solidFill>
                  <a:srgbClr val="CC0000"/>
                </a:solidFill>
              </a:rPr>
              <a:t>   </a:t>
            </a:r>
            <a:r>
              <a:rPr lang="th-TH" sz="4800" b="1" i="1" u="sng" dirty="0" smtClean="0">
                <a:solidFill>
                  <a:schemeClr val="accent1">
                    <a:lumMod val="50000"/>
                  </a:schemeClr>
                </a:solidFill>
              </a:rPr>
              <a:t>จุดประสงค์การเรียนรู้</a:t>
            </a:r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</a:rPr>
              <a:t>   ดูเหมือนว่า     	ผู้สอนมีความต้องการให้เกิดการเรียนรู้กับ  </a:t>
            </a:r>
            <a:r>
              <a:rPr lang="th-TH" sz="4800" b="1" dirty="0" smtClean="0">
                <a:solidFill>
                  <a:srgbClr val="CC0000"/>
                </a:solidFill>
              </a:rPr>
              <a:t>	</a:t>
            </a:r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</a:rPr>
              <a:t>ผู้เรียน</a:t>
            </a:r>
            <a:r>
              <a:rPr lang="th-TH" sz="4800" b="1" u="sng" dirty="0" smtClean="0"/>
              <a:t>เพียงเล็กๆน้อยๆ</a:t>
            </a:r>
            <a:r>
              <a:rPr lang="th-TH" sz="4800" b="1" dirty="0" smtClean="0">
                <a:solidFill>
                  <a:schemeClr val="accent1">
                    <a:lumMod val="50000"/>
                  </a:schemeClr>
                </a:solidFill>
              </a:rPr>
              <a:t>เท่านั้น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z="4800" b="1" u="sng" dirty="0" smtClean="0">
                <a:solidFill>
                  <a:srgbClr val="7030A0"/>
                </a:solidFill>
              </a:rPr>
              <a:t>ปัจจุบัน</a:t>
            </a:r>
            <a:r>
              <a:rPr lang="th-TH" sz="4800" b="1" dirty="0" smtClean="0">
                <a:solidFill>
                  <a:srgbClr val="008000"/>
                </a:solidFill>
              </a:rPr>
              <a:t> </a:t>
            </a:r>
            <a:r>
              <a:rPr lang="en-US" sz="4800" b="1" dirty="0" smtClean="0">
                <a:solidFill>
                  <a:srgbClr val="008000"/>
                </a:solidFill>
              </a:rPr>
              <a:t>: </a:t>
            </a:r>
            <a:r>
              <a:rPr lang="th-TH" sz="4800" b="1" dirty="0" smtClean="0">
                <a:solidFill>
                  <a:srgbClr val="008000"/>
                </a:solidFill>
              </a:rPr>
              <a:t>ต้องการให้</a:t>
            </a:r>
            <a:r>
              <a:rPr lang="th-TH" sz="4800" b="1" u="sng" dirty="0" smtClean="0">
                <a:solidFill>
                  <a:srgbClr val="FF0000"/>
                </a:solidFill>
              </a:rPr>
              <a:t>เกิดผลสำเร็จในภาพรวมทั้งหมดจากการเรียน</a:t>
            </a:r>
            <a:r>
              <a:rPr lang="th-TH" sz="4800" b="1" dirty="0" smtClean="0">
                <a:solidFill>
                  <a:srgbClr val="008000"/>
                </a:solidFill>
              </a:rPr>
              <a:t>   ผู้เรียนที่สำเร็จการศึกษาต้องมีลักษณะที่เชี่ยวชาญในการ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คิดอย่างมีวิจารณญาณ</a:t>
            </a:r>
            <a:r>
              <a:rPr lang="th-TH" sz="4800" b="1" dirty="0" smtClean="0">
                <a:solidFill>
                  <a:srgbClr val="008000"/>
                </a:solidFill>
              </a:rPr>
              <a:t>อย่างสลับซับซ้อน สามารถ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แก้ปัญหาและสื่อสาร</a:t>
            </a:r>
            <a:r>
              <a:rPr lang="th-TH" sz="4800" b="1" dirty="0" smtClean="0">
                <a:solidFill>
                  <a:srgbClr val="008000"/>
                </a:solidFill>
              </a:rPr>
              <a:t>ได้อย่างมีประสิทธิภาพ</a:t>
            </a:r>
            <a:endParaRPr lang="th-TH" sz="4800" b="1" dirty="0" smtClean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9900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827088" y="115888"/>
            <a:ext cx="7632700" cy="1584325"/>
          </a:xfrm>
          <a:prstGeom prst="ellipse">
            <a:avLst/>
          </a:prstGeom>
          <a:gradFill rotWithShape="1">
            <a:gsLst>
              <a:gs pos="0">
                <a:srgbClr val="660066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403350" y="549275"/>
            <a:ext cx="6480175" cy="7620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ระดับห้องเรียน/รายวิชา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55650" y="2212975"/>
            <a:ext cx="7705725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>
                <a:latin typeface="Angsana New" pitchFamily="18" charset="-34"/>
              </a:rPr>
              <a:t>วัดและประเมินผล ตามมาตรฐาน/ตัวชี้วัดในรายวิชา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755650" y="3654425"/>
            <a:ext cx="7704138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>
                <a:latin typeface="Angsana New" pitchFamily="18" charset="-34"/>
              </a:rPr>
              <a:t>รายงานความก้าวหน้าในแต่ละมาตรฐาน/ตัวชี้วัด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84213" y="5022850"/>
            <a:ext cx="7775575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ตัดสินผลให้ระดับผลการเรียน(เกรด)ในรายวิชาที่สอน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24" grpId="0" animBg="1"/>
      <p:bldP spid="5125" grpId="0" animBg="1"/>
      <p:bldP spid="5126" grpId="0" animBg="1"/>
      <p:bldP spid="51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47663"/>
            <a:ext cx="8229600" cy="777875"/>
          </a:xfrm>
          <a:solidFill>
            <a:srgbClr val="9900C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1" hangingPunct="1">
              <a:defRPr/>
            </a:pPr>
            <a:r>
              <a:rPr lang="th-TH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ทำไมต้องเปลี่ยนแปลงในการประเมินผลชั้นเรียน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642350" cy="5040313"/>
          </a:xfrm>
        </p:spPr>
        <p:txBody>
          <a:bodyPr/>
          <a:lstStyle/>
          <a:p>
            <a:pPr algn="thaiDist" eaLnBrk="1" hangingPunct="1">
              <a:lnSpc>
                <a:spcPct val="90000"/>
              </a:lnSpc>
            </a:pPr>
            <a:r>
              <a:rPr lang="th-TH" sz="4400" b="1" u="sng" dirty="0" smtClean="0"/>
              <a:t>ในอดีต</a:t>
            </a:r>
            <a:r>
              <a:rPr lang="th-TH" sz="4400" b="1" dirty="0" smtClean="0"/>
              <a:t> </a:t>
            </a:r>
            <a:r>
              <a:rPr lang="en-US" sz="4000" b="1" dirty="0" smtClean="0"/>
              <a:t>:</a:t>
            </a:r>
            <a:r>
              <a:rPr lang="th-TH" sz="4000" b="1" dirty="0" smtClean="0">
                <a:solidFill>
                  <a:srgbClr val="002060"/>
                </a:solidFill>
              </a:rPr>
              <a:t>การเรียนรู้เป็นการรู้คิด  ความรู้จะ</a:t>
            </a:r>
            <a:r>
              <a:rPr lang="th-TH" sz="4000" b="1" i="1" u="sng" dirty="0" smtClean="0">
                <a:solidFill>
                  <a:srgbClr val="002060"/>
                </a:solidFill>
              </a:rPr>
              <a:t>สะสมเพิ่มพูนอย่างยาวนาน</a:t>
            </a:r>
            <a:r>
              <a:rPr lang="th-TH" sz="4000" b="1" dirty="0" smtClean="0">
                <a:solidFill>
                  <a:srgbClr val="002060"/>
                </a:solidFill>
              </a:rPr>
              <a:t> ซึ่งเกิดจากการแตกองค์ความรู้ให้เป็นหน่วยย่อยๆเพื่อถูกนำไปจัดเรียงลำดับตามขั้นตอน ก่อน- หลัง</a:t>
            </a:r>
          </a:p>
          <a:p>
            <a:pPr algn="thaiDist" eaLnBrk="1" hangingPunct="1">
              <a:lnSpc>
                <a:spcPct val="90000"/>
              </a:lnSpc>
            </a:pPr>
            <a:r>
              <a:rPr lang="th-TH" sz="4400" b="1" u="sng" dirty="0" smtClean="0">
                <a:solidFill>
                  <a:srgbClr val="7030A0"/>
                </a:solidFill>
              </a:rPr>
              <a:t>ในปัจจุบัน</a:t>
            </a:r>
            <a:r>
              <a:rPr lang="th-TH" sz="4400" b="1" dirty="0" smtClean="0">
                <a:solidFill>
                  <a:srgbClr val="7030A0"/>
                </a:solidFill>
              </a:rPr>
              <a:t>  </a:t>
            </a:r>
            <a:r>
              <a:rPr lang="en-US" sz="4000" b="1" dirty="0" smtClean="0">
                <a:solidFill>
                  <a:srgbClr val="008000"/>
                </a:solidFill>
              </a:rPr>
              <a:t>: </a:t>
            </a:r>
            <a:r>
              <a:rPr lang="th-TH" sz="4000" b="1" dirty="0" smtClean="0">
                <a:solidFill>
                  <a:srgbClr val="008000"/>
                </a:solidFill>
              </a:rPr>
              <a:t>การเรียนรู้</a:t>
            </a:r>
            <a:r>
              <a:rPr lang="th-TH" sz="4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เป็นกระบวนการสร้างความเข้าใจ</a:t>
            </a:r>
            <a:r>
              <a:rPr lang="th-TH" sz="4000" b="1" dirty="0" smtClean="0">
                <a:solidFill>
                  <a:srgbClr val="008000"/>
                </a:solidFill>
              </a:rPr>
              <a:t>ระหว่างสิ่งต่างๆ  ที่แต่ละบุคคลได้ติดต่อกับข้อมูลสารสนเทศใหม่ๆ แล้ว</a:t>
            </a:r>
            <a:r>
              <a:rPr lang="th-TH" sz="4000" b="1" dirty="0" err="1" smtClean="0">
                <a:solidFill>
                  <a:srgbClr val="008000"/>
                </a:solidFill>
              </a:rPr>
              <a:t>บูรณา</a:t>
            </a:r>
            <a:r>
              <a:rPr lang="th-TH" sz="4000" b="1" dirty="0" smtClean="0">
                <a:solidFill>
                  <a:srgbClr val="008000"/>
                </a:solidFill>
              </a:rPr>
              <a:t>การเข้ากับสิ่งที่พวกเขารู้อยู่แล้ว </a:t>
            </a:r>
            <a:r>
              <a:rPr lang="th-TH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เป็นการเชื่อมโยงความรู้ใหม่เข้ากับความรู้เก่า</a:t>
            </a:r>
            <a:r>
              <a:rPr lang="th-TH" sz="4000" b="1" dirty="0" smtClean="0">
                <a:solidFill>
                  <a:srgbClr val="008000"/>
                </a:solidFill>
              </a:rPr>
              <a:t> ทั้งนี้ขึ้นอยู่กับ   ความสนใจ ประสบการณ์และรูปแบบการเรียนรู้แต่ละบุคคล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44463"/>
            <a:ext cx="8229600" cy="855662"/>
          </a:xfrm>
          <a:solidFill>
            <a:srgbClr val="9900C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1" hangingPunct="1">
              <a:defRPr/>
            </a:pPr>
            <a:r>
              <a:rPr lang="th-TH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ทำไมต้องเปลี่ยนแปลงในการประเมินผลชั้นเรียน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14438"/>
            <a:ext cx="8642350" cy="5357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z="4400" b="1" u="sng" dirty="0" smtClean="0"/>
              <a:t>ในอดีต</a:t>
            </a:r>
            <a:r>
              <a:rPr lang="en-US" sz="4400" b="1" dirty="0" smtClean="0"/>
              <a:t>:</a:t>
            </a:r>
            <a:r>
              <a:rPr lang="th-TH" sz="4400" b="1" dirty="0" smtClean="0"/>
              <a:t> </a:t>
            </a:r>
            <a:r>
              <a:rPr lang="th-TH" sz="4400" b="1" dirty="0" smtClean="0">
                <a:solidFill>
                  <a:srgbClr val="002060"/>
                </a:solidFill>
              </a:rPr>
              <a:t>เชื่อกันว่าการนำผลการประเมิน</a:t>
            </a:r>
            <a:r>
              <a:rPr lang="th-TH" sz="4400" b="1" i="1" u="sng" dirty="0" smtClean="0">
                <a:solidFill>
                  <a:srgbClr val="002060"/>
                </a:solidFill>
              </a:rPr>
              <a:t>ไปเทียบเคียงกับนักเรียนที่เก่งกว่า</a:t>
            </a:r>
            <a:r>
              <a:rPr lang="th-TH" sz="4400" b="1" dirty="0" smtClean="0">
                <a:solidFill>
                  <a:srgbClr val="002060"/>
                </a:solidFill>
              </a:rPr>
              <a:t>      จะเป็นการจูงให้นักเรียนเกิด</a:t>
            </a:r>
            <a:r>
              <a:rPr lang="th-TH" sz="4400" b="1" u="sng" dirty="0" smtClean="0">
                <a:solidFill>
                  <a:srgbClr val="002060"/>
                </a:solidFill>
              </a:rPr>
              <a:t>แรงจูงใจ</a:t>
            </a:r>
            <a:r>
              <a:rPr lang="th-TH" sz="4400" b="1" dirty="0" smtClean="0">
                <a:solidFill>
                  <a:srgbClr val="002060"/>
                </a:solidFill>
              </a:rPr>
              <a:t>ในการเรียนสูงขึ้น</a:t>
            </a:r>
          </a:p>
          <a:p>
            <a:pPr eaLnBrk="1" hangingPunct="1">
              <a:lnSpc>
                <a:spcPct val="90000"/>
              </a:lnSpc>
            </a:pPr>
            <a:r>
              <a:rPr lang="th-TH" sz="4400" b="1" u="sng" dirty="0" smtClean="0">
                <a:solidFill>
                  <a:srgbClr val="7030A0"/>
                </a:solidFill>
                <a:latin typeface="Angsana New" pitchFamily="18" charset="-34"/>
              </a:rPr>
              <a:t>ในปัจจุบัน</a:t>
            </a:r>
            <a:r>
              <a:rPr lang="th-TH" sz="4400" b="1" dirty="0" smtClean="0">
                <a:solidFill>
                  <a:srgbClr val="7030A0"/>
                </a:solidFill>
                <a:latin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8000"/>
                </a:solidFill>
              </a:rPr>
              <a:t>: </a:t>
            </a:r>
            <a:r>
              <a:rPr lang="th-TH" sz="4000" b="1" dirty="0" smtClean="0">
                <a:solidFill>
                  <a:srgbClr val="008000"/>
                </a:solidFill>
              </a:rPr>
              <a:t>จากงานวิจัยพบว่า  แรงจูงใจที่เหมาะสมและการทำให้นักเรียนเกิด</a:t>
            </a:r>
            <a:r>
              <a:rPr lang="th-TH" sz="4000" b="1" i="1" u="sng" dirty="0" smtClean="0">
                <a:solidFill>
                  <a:srgbClr val="FF0000"/>
                </a:solidFill>
              </a:rPr>
              <a:t>ความมั่นใจ ก็ต่อเมื่อพวกเขามีประสบการณ์ที่เกิดจากการพัฒนาเกิดความก้าวหน้าและเกิดผลสัมฤทธิ์ทางการเรียนสูงขึ้น เมื่อพวกเขาเทียบกับตัวเขาเอง</a:t>
            </a:r>
            <a:r>
              <a:rPr lang="th-TH" sz="4000" b="1" dirty="0" smtClean="0">
                <a:solidFill>
                  <a:srgbClr val="008000"/>
                </a:solidFill>
              </a:rPr>
              <a:t>มิใช่นำไปเทียบเคียงกับบุคคลที่มีความสามารถสูงกว่า</a:t>
            </a:r>
            <a:r>
              <a:rPr lang="en-US" sz="4000" b="1" dirty="0" smtClean="0">
                <a:solidFill>
                  <a:srgbClr val="008000"/>
                </a:solidFill>
              </a:rPr>
              <a:t>         			                            </a:t>
            </a:r>
            <a:r>
              <a:rPr lang="en-US" sz="2800" b="1" dirty="0" smtClean="0">
                <a:solidFill>
                  <a:srgbClr val="008000"/>
                </a:solidFill>
                <a:latin typeface="Angsana New" pitchFamily="18" charset="-34"/>
              </a:rPr>
              <a:t>(</a:t>
            </a:r>
            <a:r>
              <a:rPr lang="en-US" sz="2800" b="1" dirty="0" err="1" smtClean="0">
                <a:solidFill>
                  <a:srgbClr val="008000"/>
                </a:solidFill>
                <a:latin typeface="Angsana New" pitchFamily="18" charset="-34"/>
              </a:rPr>
              <a:t>Stiggins</a:t>
            </a:r>
            <a:r>
              <a:rPr lang="en-US" sz="2800" b="1" dirty="0" smtClean="0">
                <a:solidFill>
                  <a:srgbClr val="008000"/>
                </a:solidFill>
                <a:latin typeface="Angsana New" pitchFamily="18" charset="-34"/>
              </a:rPr>
              <a:t> 2001)</a:t>
            </a:r>
            <a:endParaRPr lang="th-TH" b="1" dirty="0" smtClean="0">
              <a:solidFill>
                <a:srgbClr val="008000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/>
            </a:gs>
            <a:gs pos="50000">
              <a:srgbClr val="9CB86E"/>
            </a:gs>
            <a:gs pos="100000">
              <a:srgbClr val="156B13">
                <a:alpha val="71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มุมมน 1"/>
          <p:cNvSpPr/>
          <p:nvPr/>
        </p:nvSpPr>
        <p:spPr>
          <a:xfrm>
            <a:off x="571472" y="357166"/>
            <a:ext cx="7929618" cy="1714512"/>
          </a:xfrm>
          <a:prstGeom prst="roundRect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การประเมินผลในลักษณะองค์รวม เชิง</a:t>
            </a:r>
            <a:r>
              <a:rPr lang="th-TH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บูรณา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 ที่เกิดจากการคิดอย่างสลับซับซ้อน คิดอย่างมีวิจารณญาณ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1000100" y="2285992"/>
            <a:ext cx="7215238" cy="857256"/>
          </a:xfrm>
          <a:prstGeom prst="round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Performance Task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928662" y="3286124"/>
            <a:ext cx="7215238" cy="8572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Performance  Assessment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 descr="working%20hard%20at%20mapsresiz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76" y="4333898"/>
            <a:ext cx="5961082" cy="3024192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th-TH" sz="6000" b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เป้าหมาย</a:t>
            </a:r>
            <a:r>
              <a:rPr lang="en-US" sz="6000" b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th-TH" sz="6000" b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การประเมินผลในชั้นเรียน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8788" y="1989138"/>
            <a:ext cx="6372225" cy="4724400"/>
          </a:xfrm>
        </p:spPr>
        <p:txBody>
          <a:bodyPr/>
          <a:lstStyle/>
          <a:p>
            <a:r>
              <a:rPr lang="th-TH" sz="4800" b="1" dirty="0">
                <a:solidFill>
                  <a:srgbClr val="002060"/>
                </a:solidFill>
              </a:rPr>
              <a:t>ประเมินผล</a:t>
            </a:r>
            <a:r>
              <a:rPr lang="th-TH" sz="4800" b="1" u="sng" dirty="0">
                <a:solidFill>
                  <a:srgbClr val="002060"/>
                </a:solidFill>
              </a:rPr>
              <a:t>เพื่อ</a:t>
            </a:r>
            <a:r>
              <a:rPr lang="th-TH" sz="4800" b="1" dirty="0">
                <a:solidFill>
                  <a:srgbClr val="002060"/>
                </a:solidFill>
              </a:rPr>
              <a:t>การเรียนรู้</a:t>
            </a:r>
            <a:r>
              <a:rPr lang="th-TH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>
                <a:solidFill>
                  <a:srgbClr val="002060"/>
                </a:solidFill>
              </a:rPr>
              <a:t>                        </a:t>
            </a:r>
            <a:r>
              <a:rPr lang="en-US" sz="4000" b="1" dirty="0">
                <a:solidFill>
                  <a:srgbClr val="660066"/>
                </a:solidFill>
                <a:latin typeface="Angsana New" pitchFamily="18" charset="-34"/>
              </a:rPr>
              <a:t>(Assessment</a:t>
            </a:r>
            <a:r>
              <a:rPr lang="en-US" sz="4400" b="1" dirty="0">
                <a:solidFill>
                  <a:srgbClr val="660066"/>
                </a:solidFill>
                <a:latin typeface="Angsana New" pitchFamily="18" charset="-34"/>
              </a:rPr>
              <a:t>  FOR  </a:t>
            </a:r>
            <a:r>
              <a:rPr lang="en-US" sz="4000" b="1" dirty="0">
                <a:solidFill>
                  <a:srgbClr val="660066"/>
                </a:solidFill>
                <a:latin typeface="Angsana New" pitchFamily="18" charset="-34"/>
              </a:rPr>
              <a:t>Learning</a:t>
            </a:r>
            <a:r>
              <a:rPr lang="en-US" sz="4400" b="1" dirty="0">
                <a:solidFill>
                  <a:srgbClr val="660066"/>
                </a:solidFill>
                <a:latin typeface="Angsana New" pitchFamily="18" charset="-34"/>
              </a:rPr>
              <a:t>)</a:t>
            </a:r>
          </a:p>
          <a:p>
            <a:r>
              <a:rPr lang="th-TH" sz="4800" b="1" dirty="0">
                <a:solidFill>
                  <a:srgbClr val="008000"/>
                </a:solidFill>
              </a:rPr>
              <a:t>ประเมินผล</a:t>
            </a:r>
            <a:r>
              <a:rPr lang="th-TH" sz="4800" b="1" u="sng" dirty="0">
                <a:solidFill>
                  <a:srgbClr val="008000"/>
                </a:solidFill>
              </a:rPr>
              <a:t>เหมือน</a:t>
            </a:r>
            <a:r>
              <a:rPr lang="th-TH" sz="4800" b="1" dirty="0">
                <a:solidFill>
                  <a:srgbClr val="008000"/>
                </a:solidFill>
              </a:rPr>
              <a:t>การเรียนรู้</a:t>
            </a:r>
            <a:r>
              <a:rPr lang="th-TH" sz="4400" b="1" dirty="0">
                <a:solidFill>
                  <a:srgbClr val="008000"/>
                </a:solidFill>
              </a:rPr>
              <a:t> </a:t>
            </a:r>
            <a:r>
              <a:rPr lang="en-US" sz="4400" b="1" dirty="0">
                <a:solidFill>
                  <a:srgbClr val="008000"/>
                </a:solidFill>
              </a:rPr>
              <a:t>                  </a:t>
            </a:r>
            <a:r>
              <a:rPr lang="en-US" sz="4400" b="1" dirty="0">
                <a:solidFill>
                  <a:srgbClr val="660066"/>
                </a:solidFill>
                <a:latin typeface="Angsana New" pitchFamily="18" charset="-34"/>
              </a:rPr>
              <a:t>(</a:t>
            </a:r>
            <a:r>
              <a:rPr lang="en-US" sz="4000" b="1" dirty="0">
                <a:solidFill>
                  <a:srgbClr val="660066"/>
                </a:solidFill>
                <a:latin typeface="Angsana New" pitchFamily="18" charset="-34"/>
              </a:rPr>
              <a:t>Assessment</a:t>
            </a:r>
            <a:r>
              <a:rPr lang="en-US" sz="4400" b="1" dirty="0">
                <a:solidFill>
                  <a:srgbClr val="660066"/>
                </a:solidFill>
                <a:latin typeface="Angsana New" pitchFamily="18" charset="-34"/>
              </a:rPr>
              <a:t>  AS  </a:t>
            </a:r>
            <a:r>
              <a:rPr lang="en-US" sz="4000" b="1" dirty="0">
                <a:solidFill>
                  <a:srgbClr val="660066"/>
                </a:solidFill>
                <a:latin typeface="Angsana New" pitchFamily="18" charset="-34"/>
              </a:rPr>
              <a:t>Learning</a:t>
            </a:r>
            <a:r>
              <a:rPr lang="en-US" sz="4000" b="1" dirty="0">
                <a:solidFill>
                  <a:schemeClr val="tx2"/>
                </a:solidFill>
                <a:latin typeface="Angsana New" pitchFamily="18" charset="-34"/>
              </a:rPr>
              <a:t>)</a:t>
            </a:r>
          </a:p>
          <a:p>
            <a:r>
              <a:rPr lang="th-TH" sz="4800" b="1" dirty="0">
                <a:solidFill>
                  <a:srgbClr val="C00000"/>
                </a:solidFill>
              </a:rPr>
              <a:t>ประเมินผล</a:t>
            </a:r>
            <a:r>
              <a:rPr lang="th-TH" sz="4800" b="1" u="sng" dirty="0">
                <a:solidFill>
                  <a:srgbClr val="C00000"/>
                </a:solidFill>
              </a:rPr>
              <a:t>ผล</a:t>
            </a:r>
            <a:r>
              <a:rPr lang="th-TH" sz="4800" b="1" dirty="0">
                <a:solidFill>
                  <a:srgbClr val="C00000"/>
                </a:solidFill>
              </a:rPr>
              <a:t>การเรียนรู้</a:t>
            </a:r>
            <a:r>
              <a:rPr lang="th-TH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                         </a:t>
            </a:r>
            <a:r>
              <a:rPr lang="en-US" sz="4400" b="1" dirty="0">
                <a:solidFill>
                  <a:srgbClr val="660066"/>
                </a:solidFill>
                <a:latin typeface="Angsana New" pitchFamily="18" charset="-34"/>
              </a:rPr>
              <a:t>(Assessment   OF  Learning)</a:t>
            </a:r>
          </a:p>
          <a:p>
            <a:endParaRPr lang="th-TH" sz="4400" b="1" dirty="0">
              <a:solidFill>
                <a:schemeClr val="folHlink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92163"/>
          </a:xfrm>
        </p:spPr>
        <p:txBody>
          <a:bodyPr/>
          <a:lstStyle/>
          <a:p>
            <a:pPr algn="ctr"/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เป้าหมายการประเมินผลในชั้นเรียน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640763" cy="5545137"/>
          </a:xfrm>
        </p:spPr>
        <p:txBody>
          <a:bodyPr/>
          <a:lstStyle/>
          <a:p>
            <a:r>
              <a:rPr lang="th-TH" sz="4000" b="1" dirty="0">
                <a:solidFill>
                  <a:schemeClr val="accent5">
                    <a:lumMod val="10000"/>
                  </a:schemeClr>
                </a:solidFill>
              </a:rPr>
              <a:t>ประเมินผลเพื่อการเรียนรู้ </a:t>
            </a:r>
            <a:r>
              <a:rPr lang="en-US" sz="4000" b="1" dirty="0">
                <a:solidFill>
                  <a:schemeClr val="accent5">
                    <a:lumMod val="10000"/>
                  </a:schemeClr>
                </a:solidFill>
                <a:latin typeface="Angsana New" pitchFamily="18" charset="-34"/>
              </a:rPr>
              <a:t>(Assessment </a:t>
            </a:r>
            <a:r>
              <a:rPr lang="en-US" sz="4000" b="1" dirty="0">
                <a:solidFill>
                  <a:srgbClr val="660066"/>
                </a:solidFill>
                <a:latin typeface="Angsana New" pitchFamily="18" charset="-34"/>
              </a:rPr>
              <a:t>FOR</a:t>
            </a:r>
            <a:r>
              <a:rPr lang="en-US" sz="4000" b="1" dirty="0">
                <a:solidFill>
                  <a:schemeClr val="folHlink"/>
                </a:solidFill>
                <a:latin typeface="Angsana New" pitchFamily="18" charset="-34"/>
              </a:rPr>
              <a:t> </a:t>
            </a:r>
            <a:r>
              <a:rPr lang="en-US" sz="4000" b="1" dirty="0">
                <a:solidFill>
                  <a:schemeClr val="accent5">
                    <a:lumMod val="10000"/>
                  </a:schemeClr>
                </a:solidFill>
                <a:latin typeface="Angsana New" pitchFamily="18" charset="-34"/>
              </a:rPr>
              <a:t>Learning)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  <a:latin typeface="Angsana New" pitchFamily="18" charset="-34"/>
              </a:rPr>
              <a:t>              </a:t>
            </a:r>
            <a:r>
              <a:rPr lang="th-TH" dirty="0">
                <a:solidFill>
                  <a:schemeClr val="accent5">
                    <a:lumMod val="10000"/>
                  </a:schemeClr>
                </a:solidFill>
                <a:latin typeface="Angsana New" pitchFamily="18" charset="-34"/>
              </a:rPr>
              <a:t>    </a:t>
            </a:r>
            <a:r>
              <a:rPr lang="th-TH" dirty="0">
                <a:solidFill>
                  <a:schemeClr val="bg1"/>
                </a:solidFill>
                <a:latin typeface="Angsana New" pitchFamily="18" charset="-34"/>
              </a:rPr>
              <a:t>	</a:t>
            </a:r>
            <a:r>
              <a:rPr lang="th-TH" sz="4000" b="1" dirty="0">
                <a:solidFill>
                  <a:srgbClr val="9900CC"/>
                </a:solidFill>
              </a:rPr>
              <a:t>เป็นการประเมินผลเพื่อให้ครูผู้สอนนำข้อมูลสารสนเทศมาใช้ปรับปรุงเปลี่ยนแปลงการจัดการเรียนการสอน</a:t>
            </a:r>
          </a:p>
          <a:p>
            <a:pPr lvl="1"/>
            <a:r>
              <a:rPr lang="th-TH" sz="4000" b="1" dirty="0" smtClean="0">
                <a:solidFill>
                  <a:srgbClr val="000066"/>
                </a:solidFill>
              </a:rPr>
              <a:t> ต้อง</a:t>
            </a:r>
            <a:r>
              <a:rPr lang="th-TH" sz="4000" b="1" dirty="0">
                <a:solidFill>
                  <a:srgbClr val="000066"/>
                </a:solidFill>
              </a:rPr>
              <a:t>ยอมรับความจริงที่ว่าการเรียนรู้ของนักเรียนแต่ละคนมีลักษณะที่แตกต่างกันไป</a:t>
            </a:r>
          </a:p>
          <a:p>
            <a:pPr lvl="1"/>
            <a:r>
              <a:rPr lang="th-TH" sz="4000" b="1" dirty="0" smtClean="0">
                <a:solidFill>
                  <a:srgbClr val="FF0000"/>
                </a:solidFill>
              </a:rPr>
              <a:t> การ</a:t>
            </a:r>
            <a:r>
              <a:rPr lang="th-TH" sz="4000" b="1" dirty="0">
                <a:solidFill>
                  <a:srgbClr val="FF0000"/>
                </a:solidFill>
              </a:rPr>
              <a:t>ประเมินผล</a:t>
            </a:r>
            <a:r>
              <a:rPr lang="th-TH" sz="4000" b="1" u="sng" dirty="0">
                <a:solidFill>
                  <a:srgbClr val="FF0000"/>
                </a:solidFill>
              </a:rPr>
              <a:t>มิใช่บอกเพียงแต่ว่านักเรียนรู้อะไร เท่า</a:t>
            </a:r>
            <a:r>
              <a:rPr lang="th-TH" sz="4000" b="1" dirty="0">
                <a:solidFill>
                  <a:srgbClr val="FF0000"/>
                </a:solidFill>
              </a:rPr>
              <a:t>ใด แต่ต้องมีความเข้าใจลึกลงไปอีกว่า</a:t>
            </a:r>
            <a:r>
              <a:rPr lang="th-TH" sz="4000" b="1" u="sng" dirty="0">
                <a:solidFill>
                  <a:srgbClr val="FF0000"/>
                </a:solidFill>
              </a:rPr>
              <a:t>นักเรียนรู้ได้อย่างไร </a:t>
            </a:r>
            <a:r>
              <a:rPr lang="th-TH" sz="4000" b="1" u="sng" dirty="0" smtClean="0">
                <a:solidFill>
                  <a:srgbClr val="FF0000"/>
                </a:solidFill>
              </a:rPr>
              <a:t>   รู้</a:t>
            </a:r>
            <a:r>
              <a:rPr lang="th-TH" sz="4000" b="1" u="sng" dirty="0">
                <a:solidFill>
                  <a:srgbClr val="FF0000"/>
                </a:solidFill>
              </a:rPr>
              <a:t>เมื่อใด </a:t>
            </a:r>
            <a:r>
              <a:rPr lang="th-TH" sz="4000" b="1" dirty="0">
                <a:solidFill>
                  <a:srgbClr val="FF0000"/>
                </a:solidFill>
              </a:rPr>
              <a:t>และพวกเขา</a:t>
            </a:r>
            <a:r>
              <a:rPr lang="th-TH" sz="4000" b="1" u="sng" dirty="0">
                <a:solidFill>
                  <a:srgbClr val="FF0000"/>
                </a:solidFill>
              </a:rPr>
              <a:t>นำสิ่งที่เขารู้นำไปใช้หรือไม่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9144000" cy="6453187"/>
          </a:xfrm>
        </p:spPr>
        <p:txBody>
          <a:bodyPr/>
          <a:lstStyle/>
          <a:p>
            <a:r>
              <a:rPr lang="th-TH" sz="4400" b="1" dirty="0">
                <a:solidFill>
                  <a:srgbClr val="7030A0"/>
                </a:solidFill>
              </a:rPr>
              <a:t>ประเมินผลเหมือนกับการเรียนรู้ </a:t>
            </a:r>
            <a:r>
              <a:rPr lang="en-US" sz="3600" b="1" dirty="0">
                <a:solidFill>
                  <a:srgbClr val="008000"/>
                </a:solidFill>
                <a:latin typeface="Angsana New" pitchFamily="18" charset="-34"/>
              </a:rPr>
              <a:t>(Assessment </a:t>
            </a:r>
            <a:r>
              <a:rPr lang="en-US" sz="3600" b="1" dirty="0">
                <a:solidFill>
                  <a:srgbClr val="660066"/>
                </a:solidFill>
                <a:latin typeface="Angsana New" pitchFamily="18" charset="-34"/>
              </a:rPr>
              <a:t>AS </a:t>
            </a:r>
            <a:r>
              <a:rPr lang="en-US" sz="3600" b="1" dirty="0">
                <a:solidFill>
                  <a:srgbClr val="008000"/>
                </a:solidFill>
                <a:latin typeface="Angsana New" pitchFamily="18" charset="-34"/>
              </a:rPr>
              <a:t>Learning)</a:t>
            </a:r>
            <a:r>
              <a:rPr lang="en-US" sz="3600" dirty="0">
                <a:solidFill>
                  <a:srgbClr val="008000"/>
                </a:solidFill>
                <a:latin typeface="Angsana New" pitchFamily="18" charset="-34"/>
              </a:rPr>
              <a:t>  </a:t>
            </a:r>
            <a:r>
              <a:rPr lang="th-TH" sz="3600" dirty="0">
                <a:solidFill>
                  <a:srgbClr val="008000"/>
                </a:solidFill>
              </a:rPr>
              <a:t>     </a:t>
            </a:r>
            <a:r>
              <a:rPr lang="th-TH" sz="3600" dirty="0">
                <a:solidFill>
                  <a:srgbClr val="0033CC"/>
                </a:solidFill>
              </a:rPr>
              <a:t>	</a:t>
            </a:r>
            <a:r>
              <a:rPr lang="th-TH" sz="4000" b="1" dirty="0">
                <a:solidFill>
                  <a:srgbClr val="0033CC"/>
                </a:solidFill>
              </a:rPr>
              <a:t>เป็นกระบวนการส่งเสริมและพัฒนา</a:t>
            </a:r>
            <a:r>
              <a:rPr lang="th-TH" sz="4000" b="1" u="sng" dirty="0">
                <a:solidFill>
                  <a:srgbClr val="9900CC"/>
                </a:solidFill>
              </a:rPr>
              <a:t>การรู้คิด</a:t>
            </a:r>
            <a:r>
              <a:rPr lang="th-TH" sz="4000" b="1" dirty="0">
                <a:solidFill>
                  <a:srgbClr val="0033CC"/>
                </a:solidFill>
              </a:rPr>
              <a:t>หรืออภิปัญญา</a:t>
            </a:r>
            <a:r>
              <a:rPr lang="en-US" sz="4000" b="1" dirty="0">
                <a:solidFill>
                  <a:srgbClr val="9900CC"/>
                </a:solidFill>
                <a:latin typeface="Angsana New" pitchFamily="18" charset="-34"/>
              </a:rPr>
              <a:t>(Meta- Cognition)</a:t>
            </a:r>
            <a:r>
              <a:rPr lang="th-TH" sz="4000" b="1" dirty="0">
                <a:solidFill>
                  <a:srgbClr val="0033CC"/>
                </a:solidFill>
                <a:latin typeface="Angsana New" pitchFamily="18" charset="-34"/>
              </a:rPr>
              <a:t> </a:t>
            </a:r>
            <a:r>
              <a:rPr lang="th-TH" sz="4000" b="1" dirty="0">
                <a:solidFill>
                  <a:srgbClr val="0033CC"/>
                </a:solidFill>
              </a:rPr>
              <a:t> ให้เกิดขึ้นกับ</a:t>
            </a:r>
            <a:r>
              <a:rPr lang="th-TH" sz="4000" b="1" dirty="0" smtClean="0">
                <a:solidFill>
                  <a:srgbClr val="0033CC"/>
                </a:solidFill>
              </a:rPr>
              <a:t>ผู้เรียน      </a:t>
            </a:r>
            <a:r>
              <a:rPr lang="th-TH" sz="4000" b="1" dirty="0">
                <a:solidFill>
                  <a:srgbClr val="0033CC"/>
                </a:solidFill>
              </a:rPr>
              <a:t>ความคิดการประเมินผลเหมือนกับการ</a:t>
            </a:r>
            <a:r>
              <a:rPr lang="th-TH" sz="4000" b="1" dirty="0" smtClean="0">
                <a:solidFill>
                  <a:srgbClr val="0033CC"/>
                </a:solidFill>
              </a:rPr>
              <a:t>เรียนรู้  ให้</a:t>
            </a:r>
            <a:r>
              <a:rPr lang="th-TH" sz="4000" b="1" dirty="0">
                <a:solidFill>
                  <a:srgbClr val="0033CC"/>
                </a:solidFill>
              </a:rPr>
              <a:t>ความสำคัญและเน้น</a:t>
            </a:r>
            <a:r>
              <a:rPr lang="th-TH" sz="4000" b="1" dirty="0" smtClean="0">
                <a:solidFill>
                  <a:srgbClr val="0033CC"/>
                </a:solidFill>
              </a:rPr>
              <a:t>ที่ผู้เรียน   เพราะ</a:t>
            </a:r>
            <a:r>
              <a:rPr lang="th-TH" sz="4000" b="1" u="sng" dirty="0">
                <a:solidFill>
                  <a:srgbClr val="0033CC"/>
                </a:solidFill>
              </a:rPr>
              <a:t>ผู้เรียนเป็นผู้ติดต่อเชื่อมโยงการประเมินกับการเรียนรู้ด้วยตัวเขาเอง</a:t>
            </a:r>
          </a:p>
          <a:p>
            <a:pPr lvl="1"/>
            <a:r>
              <a:rPr lang="th-TH" sz="4000" b="1" dirty="0" smtClean="0">
                <a:solidFill>
                  <a:srgbClr val="800080"/>
                </a:solidFill>
              </a:rPr>
              <a:t>     เป็น</a:t>
            </a:r>
            <a:r>
              <a:rPr lang="th-TH" sz="4000" b="1" dirty="0">
                <a:solidFill>
                  <a:srgbClr val="800080"/>
                </a:solidFill>
              </a:rPr>
              <a:t>การควบคุมการรู้คิดหรืออภิปัญญาโดยผู้เรียนเอง          ด้วยการควบ</a:t>
            </a:r>
            <a:r>
              <a:rPr lang="th-TH" sz="4000" b="1" dirty="0" smtClean="0">
                <a:solidFill>
                  <a:srgbClr val="800080"/>
                </a:solidFill>
              </a:rPr>
              <a:t>คุ    ติดตาม</a:t>
            </a:r>
            <a:r>
              <a:rPr lang="th-TH" sz="4000" b="1" dirty="0">
                <a:solidFill>
                  <a:srgbClr val="800080"/>
                </a:solidFill>
              </a:rPr>
              <a:t>การเรียนรู้ ประเมินผล นำผลย้อนกลับ   </a:t>
            </a:r>
            <a:r>
              <a:rPr lang="th-TH" sz="4000" b="1" u="sng" dirty="0">
                <a:solidFill>
                  <a:srgbClr val="800080"/>
                </a:solidFill>
              </a:rPr>
              <a:t>มาปรับปรุง แก้ไข เปลี่ยนแปลงให้เหมาะสมด้วยตัวเขาเอง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692150"/>
            <a:ext cx="8713787" cy="5976938"/>
          </a:xfrm>
        </p:spPr>
        <p:txBody>
          <a:bodyPr/>
          <a:lstStyle/>
          <a:p>
            <a:r>
              <a:rPr lang="th-TH" sz="4400" b="1" dirty="0"/>
              <a:t>ประเมินผล</a:t>
            </a:r>
            <a:r>
              <a:rPr lang="th-TH" sz="4400" b="1" u="sng" dirty="0"/>
              <a:t>ผลการเรียนรู้ </a:t>
            </a:r>
            <a:r>
              <a:rPr lang="en-US" sz="4400" b="1" dirty="0">
                <a:solidFill>
                  <a:srgbClr val="008000"/>
                </a:solidFill>
                <a:latin typeface="Angsana New" pitchFamily="18" charset="-34"/>
              </a:rPr>
              <a:t>(Assessment  </a:t>
            </a:r>
            <a:r>
              <a:rPr lang="en-US" sz="4400" b="1" dirty="0">
                <a:solidFill>
                  <a:srgbClr val="660066"/>
                </a:solidFill>
                <a:latin typeface="Angsana New" pitchFamily="18" charset="-34"/>
              </a:rPr>
              <a:t>OF</a:t>
            </a:r>
            <a:r>
              <a:rPr lang="en-US" sz="4400" b="1" dirty="0">
                <a:solidFill>
                  <a:schemeClr val="folHlink"/>
                </a:solidFill>
                <a:latin typeface="Angsana New" pitchFamily="18" charset="-34"/>
              </a:rPr>
              <a:t> </a:t>
            </a:r>
            <a:r>
              <a:rPr lang="en-US" sz="4400" b="1" dirty="0">
                <a:solidFill>
                  <a:srgbClr val="008000"/>
                </a:solidFill>
                <a:latin typeface="Angsana New" pitchFamily="18" charset="-34"/>
              </a:rPr>
              <a:t>Learning)</a:t>
            </a:r>
            <a:r>
              <a:rPr lang="th-TH" dirty="0">
                <a:solidFill>
                  <a:srgbClr val="008000"/>
                </a:solidFill>
              </a:rPr>
              <a:t>                                 </a:t>
            </a:r>
            <a:r>
              <a:rPr lang="th-TH" dirty="0">
                <a:solidFill>
                  <a:srgbClr val="0033CC"/>
                </a:solidFill>
              </a:rPr>
              <a:t>	</a:t>
            </a:r>
            <a:r>
              <a:rPr lang="th-TH" dirty="0">
                <a:solidFill>
                  <a:srgbClr val="C00000"/>
                </a:solidFill>
              </a:rPr>
              <a:t> </a:t>
            </a:r>
            <a:r>
              <a:rPr lang="th-TH" sz="4400" b="1" dirty="0">
                <a:solidFill>
                  <a:srgbClr val="C00000"/>
                </a:solidFill>
              </a:rPr>
              <a:t>เป็นการประเมินผลสรุปรวบยอดคุณลักษณะหรือ         ความรู้</a:t>
            </a:r>
            <a:r>
              <a:rPr lang="th-TH" sz="4400" b="1" u="sng" dirty="0">
                <a:solidFill>
                  <a:srgbClr val="C00000"/>
                </a:solidFill>
              </a:rPr>
              <a:t>ความสามารถที่แท้จริงทั้งหมด </a:t>
            </a:r>
            <a:r>
              <a:rPr lang="th-TH" sz="4400" b="1" dirty="0">
                <a:solidFill>
                  <a:srgbClr val="C00000"/>
                </a:solidFill>
              </a:rPr>
              <a:t>เป็นการใช้</a:t>
            </a:r>
            <a:r>
              <a:rPr lang="th-TH" sz="4400" b="1" i="1" u="sng" dirty="0">
                <a:solidFill>
                  <a:srgbClr val="000066"/>
                </a:solidFill>
              </a:rPr>
              <a:t>ยืนยันสิ่งที่นักเรียนรู้และสามารถทำได้</a:t>
            </a:r>
          </a:p>
          <a:p>
            <a:pPr lvl="1"/>
            <a:r>
              <a:rPr lang="th-TH" sz="4400" b="1" dirty="0">
                <a:solidFill>
                  <a:srgbClr val="000066"/>
                </a:solidFill>
              </a:rPr>
              <a:t> การประเมินผลลักษณะเช่นนี้ครูผู้สอนต้องมั่นใจว่าผู้เรียนได้รับการประเมินผลที่ได้มีการเตรียมการไว้อย่างถูกต้อง แม่นยำ  เพราะผลการประเมินจะถูกรายงานและถูกนำไปใช้ในการตัดสินใจในโอกาสต่างๆ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  <a:solidFill>
            <a:schemeClr val="accent2"/>
          </a:solidFill>
        </p:spPr>
        <p:txBody>
          <a:bodyPr/>
          <a:lstStyle/>
          <a:p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แนวคิดการประเมินผลในชั้นเรียนที่เปลี่ยนไป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85720" y="1600200"/>
            <a:ext cx="4210080" cy="4525963"/>
          </a:xfrm>
          <a:solidFill>
            <a:srgbClr val="99FF99"/>
          </a:solidFill>
        </p:spPr>
        <p:txBody>
          <a:bodyPr/>
          <a:lstStyle/>
          <a:p>
            <a:r>
              <a:rPr lang="th-TH" sz="3200" b="1" dirty="0" smtClean="0">
                <a:solidFill>
                  <a:srgbClr val="000000"/>
                </a:solidFill>
              </a:rPr>
              <a:t>แนวคิดการประเมินผลแนวดั้งเดิม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แนวคิดการประเมินผลแนวใหม่</a:t>
            </a:r>
          </a:p>
          <a:p>
            <a:endParaRPr lang="th-TH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000101" y="2571744"/>
            <a:ext cx="2786082" cy="2714644"/>
          </a:xfrm>
          <a:prstGeom prst="flowChartExtra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072066" y="2500306"/>
            <a:ext cx="2786082" cy="2714644"/>
          </a:xfrm>
          <a:prstGeom prst="flowChartExtra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857356" y="2881314"/>
            <a:ext cx="1008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ngsana New" pitchFamily="18" charset="-34"/>
              </a:rPr>
              <a:t>AS</a:t>
            </a:r>
            <a:endParaRPr lang="th-TH" sz="44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57356" y="3644900"/>
            <a:ext cx="1008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ngsana New" pitchFamily="18" charset="-34"/>
              </a:rPr>
              <a:t>FOR</a:t>
            </a:r>
            <a:endParaRPr lang="th-TH" sz="44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849425" y="4584713"/>
            <a:ext cx="1008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Angsana New" pitchFamily="18" charset="-34"/>
              </a:rPr>
              <a:t>OF</a:t>
            </a:r>
            <a:endParaRPr lang="th-TH" sz="40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992829" y="2857496"/>
            <a:ext cx="1008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Angsana New" pitchFamily="18" charset="-34"/>
              </a:rPr>
              <a:t>OF</a:t>
            </a:r>
            <a:endParaRPr lang="th-TH" sz="40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92829" y="4452950"/>
            <a:ext cx="1008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ngsana New" pitchFamily="18" charset="-34"/>
              </a:rPr>
              <a:t>AS</a:t>
            </a:r>
            <a:endParaRPr lang="th-TH" sz="44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992829" y="3643314"/>
            <a:ext cx="1008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Angsana New" pitchFamily="18" charset="-34"/>
              </a:rPr>
              <a:t>FOR</a:t>
            </a:r>
            <a:endParaRPr lang="th-TH" sz="4400" b="1" dirty="0">
              <a:solidFill>
                <a:schemeClr val="bg1"/>
              </a:solidFill>
              <a:latin typeface="Angsana New" pitchFamily="18" charset="-34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 rot="17848818">
            <a:off x="206179" y="3639925"/>
            <a:ext cx="21605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tx2"/>
                </a:solidFill>
                <a:latin typeface="Angsana New" pitchFamily="18" charset="-34"/>
              </a:rPr>
              <a:t>Assessment</a:t>
            </a:r>
            <a:endParaRPr lang="th-TH" sz="3600" b="1" dirty="0">
              <a:solidFill>
                <a:schemeClr val="tx2"/>
              </a:solidFill>
              <a:latin typeface="Angsana New" pitchFamily="18" charset="-34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 rot="17878105">
            <a:off x="4244096" y="3573463"/>
            <a:ext cx="21605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chemeClr val="tx2"/>
                </a:solidFill>
                <a:latin typeface="Angsana New" pitchFamily="18" charset="-34"/>
              </a:rPr>
              <a:t>Assessment</a:t>
            </a:r>
            <a:endParaRPr lang="th-TH" sz="4000" b="1" dirty="0">
              <a:solidFill>
                <a:schemeClr val="tx2"/>
              </a:solidFill>
              <a:latin typeface="Angsana New" pitchFamily="18" charset="-34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 rot="3774410">
            <a:off x="6619974" y="3686129"/>
            <a:ext cx="2016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tx2"/>
                </a:solidFill>
                <a:latin typeface="Angsana New" pitchFamily="18" charset="-34"/>
              </a:rPr>
              <a:t>Learning</a:t>
            </a:r>
            <a:endParaRPr lang="th-TH" sz="4400" b="1" dirty="0">
              <a:solidFill>
                <a:schemeClr val="tx2"/>
              </a:solidFill>
              <a:latin typeface="Angsana New" pitchFamily="18" charset="-34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 rot="3774410">
            <a:off x="2508165" y="3838529"/>
            <a:ext cx="2016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tx2"/>
                </a:solidFill>
                <a:latin typeface="Angsana New" pitchFamily="18" charset="-34"/>
              </a:rPr>
              <a:t>Learning</a:t>
            </a:r>
            <a:endParaRPr lang="th-TH" sz="4400" b="1" dirty="0">
              <a:solidFill>
                <a:schemeClr val="tx2"/>
              </a:solidFill>
              <a:latin typeface="Angsana New" pitchFamily="18" charset="-34"/>
            </a:endParaRPr>
          </a:p>
        </p:txBody>
      </p:sp>
      <p:cxnSp>
        <p:nvCxnSpPr>
          <p:cNvPr id="19" name="ตัวเชื่อมต่อตรง 18"/>
          <p:cNvCxnSpPr/>
          <p:nvPr/>
        </p:nvCxnSpPr>
        <p:spPr>
          <a:xfrm>
            <a:off x="1500166" y="4356106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6000760" y="3500438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ตัวเชื่อมต่อตรง 27"/>
          <p:cNvCxnSpPr/>
          <p:nvPr/>
        </p:nvCxnSpPr>
        <p:spPr>
          <a:xfrm>
            <a:off x="5572132" y="4286256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ตัวเชื่อมต่อตรง 28"/>
          <p:cNvCxnSpPr/>
          <p:nvPr/>
        </p:nvCxnSpPr>
        <p:spPr>
          <a:xfrm>
            <a:off x="1857356" y="3500438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/>
            </a:gs>
            <a:gs pos="50000">
              <a:srgbClr val="9CB86E"/>
            </a:gs>
            <a:gs pos="100000">
              <a:srgbClr val="156B13">
                <a:alpha val="71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3" y="469900"/>
            <a:ext cx="8137525" cy="1590675"/>
          </a:xfrm>
          <a:solidFill>
            <a:srgbClr val="99FF99"/>
          </a:solidFill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th-TH" sz="4800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ลักษณะเป้าหมายผลสัมฤทธิ์ทางการเรียน</a:t>
            </a:r>
            <a:r>
              <a:rPr lang="th-TH" sz="4000" b="1" dirty="0" smtClean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(มาตรฐาน/ตัวชี้วัด)</a:t>
            </a:r>
            <a:endParaRPr lang="th-TH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25725"/>
            <a:ext cx="8642350" cy="37560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th-TH" sz="54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4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ความรู้/ข้อมูลสารสนเทศ</a:t>
            </a:r>
            <a:r>
              <a:rPr lang="en-US" sz="2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(knowledge/information)</a:t>
            </a:r>
            <a:endParaRPr lang="th-TH" sz="4000" b="1" dirty="0" smtClean="0">
              <a:solidFill>
                <a:srgbClr val="000066"/>
              </a:solidFill>
              <a:latin typeface="Angsana New" pitchFamily="18" charset="-34"/>
              <a:cs typeface="Angsana New" pitchFamily="18" charset="-34"/>
            </a:endParaRPr>
          </a:p>
          <a:p>
            <a:pPr marL="609600" indent="-609600" eaLnBrk="1" hangingPunct="1">
              <a:buFontTx/>
              <a:buNone/>
            </a:pPr>
            <a:r>
              <a:rPr lang="th-TH" sz="54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4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ทักษะ /กระบวนการต่างๆ</a:t>
            </a:r>
            <a:r>
              <a:rPr lang="en-US" sz="4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40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(skills/processes)</a:t>
            </a:r>
            <a:endParaRPr lang="th-TH" sz="2800" b="1" dirty="0" smtClean="0">
              <a:solidFill>
                <a:srgbClr val="000066"/>
              </a:solidFill>
              <a:latin typeface="Angsana New" pitchFamily="18" charset="-34"/>
              <a:cs typeface="Angsana New" pitchFamily="18" charset="-34"/>
            </a:endParaRPr>
          </a:p>
          <a:p>
            <a:pPr marL="609600" indent="-609600" eaLnBrk="1" hangingPunct="1">
              <a:buFontTx/>
              <a:buNone/>
            </a:pPr>
            <a:r>
              <a:rPr lang="th-TH" sz="54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4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การคิดและการใช้เหตุผล</a:t>
            </a:r>
            <a:r>
              <a:rPr lang="en-US" sz="4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40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(thinking and reasoning)</a:t>
            </a:r>
            <a:endParaRPr lang="th-TH" sz="2800" b="1" dirty="0" smtClean="0">
              <a:solidFill>
                <a:srgbClr val="000066"/>
              </a:solidFill>
              <a:latin typeface="Angsana New" pitchFamily="18" charset="-34"/>
              <a:cs typeface="Angsana New" pitchFamily="18" charset="-34"/>
            </a:endParaRPr>
          </a:p>
          <a:p>
            <a:pPr marL="609600" indent="-609600" eaLnBrk="1" hangingPunct="1">
              <a:buFontTx/>
              <a:buNone/>
            </a:pPr>
            <a:r>
              <a:rPr lang="th-TH" sz="54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4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การสื่อสาร</a:t>
            </a:r>
            <a:r>
              <a:rPr lang="en-US" sz="48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000" b="1" dirty="0" smtClean="0">
                <a:solidFill>
                  <a:srgbClr val="000066"/>
                </a:solidFill>
                <a:latin typeface="Angsana New" pitchFamily="18" charset="-34"/>
                <a:cs typeface="Angsana New" pitchFamily="18" charset="-34"/>
              </a:rPr>
              <a:t>(Communication)</a:t>
            </a:r>
            <a:endParaRPr lang="th-TH" sz="2800" b="1" dirty="0" smtClean="0">
              <a:solidFill>
                <a:srgbClr val="000066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2">
                <a:lumMod val="20000"/>
                <a:lumOff val="80000"/>
                <a:alpha val="13000"/>
              </a:schemeClr>
            </a:gs>
            <a:gs pos="50000">
              <a:srgbClr val="9CB86E"/>
            </a:gs>
            <a:gs pos="100000">
              <a:srgbClr val="156B13">
                <a:alpha val="71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285720" y="3075003"/>
            <a:ext cx="8496300" cy="2568575"/>
          </a:xfrm>
          <a:prstGeom prst="rect">
            <a:avLst/>
          </a:prstGeom>
          <a:solidFill>
            <a:srgbClr val="FFCCCC"/>
          </a:solidFill>
          <a:ln w="9525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altLang="zh-CN" sz="5400" b="1" dirty="0"/>
              <a:t>    ๑</a:t>
            </a:r>
            <a:r>
              <a:rPr lang="en-US" altLang="zh-CN" sz="5400" b="1" dirty="0">
                <a:ea typeface="SimSun" pitchFamily="2" charset="-122"/>
              </a:rPr>
              <a:t>. </a:t>
            </a:r>
            <a:r>
              <a:rPr lang="th-TH" altLang="zh-CN" sz="5400" b="1" dirty="0"/>
              <a:t>อ่านออกเสียงบทร้อยแก้ว และ</a:t>
            </a:r>
            <a:r>
              <a:rPr lang="en-US" altLang="zh-CN" sz="5400" b="1" dirty="0">
                <a:ea typeface="SimSun" pitchFamily="2" charset="-122"/>
              </a:rPr>
              <a:t>     </a:t>
            </a:r>
            <a:r>
              <a:rPr lang="th-TH" altLang="zh-CN" sz="5400" b="1" dirty="0"/>
              <a:t>			บทร้อยกรองได้ถูกต้องเหมาะสมกับ		เรื่องที่อ่าน</a:t>
            </a:r>
            <a:r>
              <a:rPr lang="en-US" altLang="zh-CN" sz="5400" b="1" dirty="0">
                <a:ea typeface="SimSun" pitchFamily="2" charset="-122"/>
              </a:rPr>
              <a:t> </a:t>
            </a:r>
            <a:endParaRPr lang="th-TH" sz="5400" b="1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219106" y="3000372"/>
            <a:ext cx="8782050" cy="3451225"/>
          </a:xfrm>
          <a:prstGeom prst="rect">
            <a:avLst/>
          </a:prstGeom>
          <a:solidFill>
            <a:srgbClr val="FFFF99"/>
          </a:solidFill>
          <a:ln w="9525">
            <a:solidFill>
              <a:srgbClr val="FFC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th-TH" altLang="zh-CN" sz="4400" b="1" dirty="0"/>
              <a:t>     การอ่านออกเสียง ประกอบด้วย  </a:t>
            </a:r>
            <a:endParaRPr lang="en-US" altLang="zh-CN" sz="4400" b="1" dirty="0">
              <a:ea typeface="SimSun" pitchFamily="2" charset="-122"/>
            </a:endParaRPr>
          </a:p>
          <a:p>
            <a:r>
              <a:rPr lang="en-US" altLang="zh-CN" sz="4400" b="1" dirty="0">
                <a:ea typeface="SimSun" pitchFamily="2" charset="-122"/>
              </a:rPr>
              <a:t>   - </a:t>
            </a:r>
            <a:r>
              <a:rPr lang="th-TH" altLang="zh-CN" sz="4400" b="1" dirty="0"/>
              <a:t>บทร้อยแก้วที่เป็นบทบรรยาย </a:t>
            </a:r>
            <a:endParaRPr lang="en-US" altLang="zh-CN" sz="4400" b="1" dirty="0">
              <a:ea typeface="SimSun" pitchFamily="2" charset="-122"/>
            </a:endParaRPr>
          </a:p>
          <a:p>
            <a:r>
              <a:rPr lang="en-US" altLang="zh-CN" sz="4400" b="1" dirty="0">
                <a:ea typeface="SimSun" pitchFamily="2" charset="-122"/>
              </a:rPr>
              <a:t>   - </a:t>
            </a:r>
            <a:r>
              <a:rPr lang="th-TH" altLang="zh-CN" sz="4400" b="1" dirty="0"/>
              <a:t>บทร้อยกรอง เช่น กลอนสุภาพ กลอนสักวา      	กาพย์ยานี ๑๑  กาพย์ฉบัง ๑๖ </a:t>
            </a:r>
            <a:r>
              <a:rPr lang="th-TH" altLang="zh-CN" sz="4400" b="1" dirty="0" smtClean="0"/>
              <a:t>กาพย์</a:t>
            </a:r>
            <a:r>
              <a:rPr lang="th-TH" altLang="zh-CN" sz="4400" b="1" dirty="0"/>
              <a:t>สุรางคนางค์ ๒๘  </a:t>
            </a:r>
            <a:r>
              <a:rPr lang="th-TH" altLang="zh-CN" sz="4400" b="1" dirty="0" smtClean="0"/>
              <a:t>	และ</a:t>
            </a:r>
            <a:r>
              <a:rPr lang="th-TH" altLang="zh-CN" sz="4400" b="1" dirty="0"/>
              <a:t>โคลงสี่สุภาพ</a:t>
            </a:r>
            <a:endParaRPr lang="th-TH" sz="4400" b="1" dirty="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71406" y="1587989"/>
            <a:ext cx="2714644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400" b="1" dirty="0">
                <a:solidFill>
                  <a:schemeClr val="bg1"/>
                </a:solidFill>
              </a:rPr>
              <a:t>ท ๑.๑ ม.๑/๑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643174" y="1571612"/>
            <a:ext cx="6429420" cy="144655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dirty="0">
                <a:solidFill>
                  <a:schemeClr val="bg1"/>
                </a:solidFill>
              </a:rPr>
              <a:t>ท ๑.๑  </a:t>
            </a:r>
            <a:r>
              <a:rPr lang="th-TH" sz="4400" b="1" dirty="0" smtClean="0">
                <a:solidFill>
                  <a:schemeClr val="bg1"/>
                </a:solidFill>
              </a:rPr>
              <a:t>ภาษาไทย  </a:t>
            </a:r>
            <a:r>
              <a:rPr lang="th-TH" sz="4400" b="1" dirty="0">
                <a:solidFill>
                  <a:schemeClr val="bg1"/>
                </a:solidFill>
              </a:rPr>
              <a:t>สาระที่ ๑ มาตรฐานที่ ๑  </a:t>
            </a:r>
            <a:r>
              <a:rPr lang="th-TH" sz="4400" b="1" dirty="0" smtClean="0">
                <a:solidFill>
                  <a:schemeClr val="bg1"/>
                </a:solidFill>
              </a:rPr>
              <a:t>                      ม.</a:t>
            </a:r>
            <a:r>
              <a:rPr lang="th-TH" sz="4400" b="1" dirty="0">
                <a:solidFill>
                  <a:schemeClr val="bg1"/>
                </a:solidFill>
              </a:rPr>
              <a:t>๑/๑  </a:t>
            </a:r>
            <a:r>
              <a:rPr lang="th-TH" sz="4400" b="1" dirty="0" smtClean="0">
                <a:solidFill>
                  <a:schemeClr val="bg1"/>
                </a:solidFill>
              </a:rPr>
              <a:t>ชั้น</a:t>
            </a:r>
            <a:r>
              <a:rPr lang="th-TH" sz="4400" b="1" dirty="0">
                <a:solidFill>
                  <a:schemeClr val="bg1"/>
                </a:solidFill>
              </a:rPr>
              <a:t>มัธยมปีที่๑ </a:t>
            </a:r>
            <a:r>
              <a:rPr lang="th-TH" sz="4400" b="1" dirty="0" smtClean="0">
                <a:solidFill>
                  <a:schemeClr val="bg1"/>
                </a:solidFill>
              </a:rPr>
              <a:t>   ตัวชี้วัด</a:t>
            </a:r>
            <a:r>
              <a:rPr lang="th-TH" sz="4400" b="1" dirty="0">
                <a:solidFill>
                  <a:schemeClr val="bg1"/>
                </a:solidFill>
              </a:rPr>
              <a:t>ที่ ๑</a:t>
            </a: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571472" y="357166"/>
            <a:ext cx="7500990" cy="1000132"/>
          </a:xfrm>
          <a:prstGeom prst="roundRect">
            <a:avLst/>
          </a:prstGeom>
          <a:solidFill>
            <a:srgbClr val="008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</a:rPr>
              <a:t>มาตรฐาน/ตัวชี้วัดและสาระการเรียนรู้</a:t>
            </a:r>
            <a:endParaRPr lang="th-TH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7" grpId="0" animBg="1"/>
      <p:bldP spid="88068" grpId="0" animBg="1"/>
      <p:bldP spid="88069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9900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724858" y="5924572"/>
            <a:ext cx="7633356" cy="719138"/>
          </a:xfrm>
          <a:prstGeom prst="flowChartAlternateProcess">
            <a:avLst/>
          </a:prstGeom>
          <a:gradFill rotWithShape="1">
            <a:gsLst>
              <a:gs pos="0">
                <a:srgbClr val="660066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971550" y="115888"/>
            <a:ext cx="7416800" cy="1368425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692275" y="404813"/>
            <a:ext cx="6048375" cy="7620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100000">
                <a:srgbClr val="99FF9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400" b="1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ระดับชั้นเรียน/ชั้นปี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755650" y="1571612"/>
            <a:ext cx="76327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>
                <a:latin typeface="Angsana New" pitchFamily="18" charset="-34"/>
              </a:rPr>
              <a:t>วัดและประเมินผล  มาตรฐาน/ตัวชี้วัดในรายวิชา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14348" y="2285992"/>
            <a:ext cx="76327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>
                <a:latin typeface="Angsana New" pitchFamily="18" charset="-34"/>
              </a:rPr>
              <a:t>รายงานความก้าวหน้า   มาตรฐาน/ตัวชี้วัด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785786" y="3000372"/>
            <a:ext cx="7561262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>
                <a:latin typeface="Angsana New" pitchFamily="18" charset="-34"/>
              </a:rPr>
              <a:t>ตัดสินผลให้ระดับผลการเรียน(เกรด)ในรายวิชาที่สอน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27088" y="3714752"/>
            <a:ext cx="7561262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>
                <a:latin typeface="Angsana New" pitchFamily="18" charset="-34"/>
              </a:rPr>
              <a:t>ประเมินความสามารถในการอ่าน คิดวิเคราะห์และเขียน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85786" y="4429132"/>
            <a:ext cx="7561262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>
                <a:latin typeface="Angsana New" pitchFamily="18" charset="-34"/>
              </a:rPr>
              <a:t>ประเมินคุณลักษณะอันพึงประสงค์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57224" y="5929330"/>
            <a:ext cx="7448576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ตัดสินผลเลื่อนชั้นเรียน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85786" y="5135579"/>
            <a:ext cx="7561262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 smtClean="0">
                <a:latin typeface="Angsana New" pitchFamily="18" charset="-34"/>
              </a:rPr>
              <a:t>ประเมินกิจกรรมพัฒนาผู้เรียน</a:t>
            </a:r>
            <a:endParaRPr lang="th-TH" sz="3600" b="1" dirty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  <p:bldP spid="8201" grpId="0" animBg="1"/>
      <p:bldP spid="8194" grpId="0" animBg="1"/>
      <p:bldP spid="8195" grpId="0" animBg="1"/>
      <p:bldP spid="8196" grpId="0" animBg="1"/>
      <p:bldP spid="8197" grpId="0" animBg="1"/>
      <p:bldP spid="8198" grpId="0" animBg="1"/>
      <p:bldP spid="8199" grpId="0" animBg="1"/>
      <p:bldP spid="8200" grpId="0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/>
            </a:gs>
            <a:gs pos="50000">
              <a:srgbClr val="9CB86E"/>
            </a:gs>
            <a:gs pos="100000">
              <a:srgbClr val="156B13">
                <a:alpha val="71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428596" y="2714620"/>
            <a:ext cx="8208962" cy="1565275"/>
          </a:xfrm>
          <a:prstGeom prst="rect">
            <a:avLst/>
          </a:prstGeom>
          <a:solidFill>
            <a:srgbClr val="99FF99"/>
          </a:solidFill>
          <a:ln w="76200">
            <a:solidFill>
              <a:srgbClr val="99FF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/>
              <a:t>๒. ใช้ทฤษฎีบทพีทาโกรัสและบทกลับในการให้เหตุผลและแก้ปัญหา 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500034" y="4572008"/>
            <a:ext cx="7991475" cy="1746250"/>
          </a:xfrm>
          <a:prstGeom prst="rect">
            <a:avLst/>
          </a:prstGeom>
          <a:solidFill>
            <a:srgbClr val="FFCCFF"/>
          </a:solidFill>
          <a:ln w="76200">
            <a:solidFill>
              <a:srgbClr val="FF99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400" b="1"/>
              <a:t>  ทฤษฎีบทพีทาโกรัสและบทกลับ  และการไปใช้</a:t>
            </a:r>
            <a:r>
              <a:rPr lang="en-US" sz="5400" b="1"/>
              <a:t> </a:t>
            </a:r>
            <a:endParaRPr lang="th-TH" sz="5400" b="1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2736850" cy="771525"/>
          </a:xfrm>
          <a:prstGeom prst="rect">
            <a:avLst/>
          </a:prstGeom>
          <a:solidFill>
            <a:srgbClr val="CC0000"/>
          </a:solidFill>
          <a:ln w="9525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>
                <a:solidFill>
                  <a:schemeClr val="bg1"/>
                </a:solidFill>
              </a:rPr>
              <a:t>ค ๓</a:t>
            </a:r>
            <a:r>
              <a:rPr lang="en-US" sz="4400" b="1">
                <a:solidFill>
                  <a:schemeClr val="bg1"/>
                </a:solidFill>
              </a:rPr>
              <a:t>.</a:t>
            </a:r>
            <a:r>
              <a:rPr lang="th-TH" sz="4400" b="1">
                <a:solidFill>
                  <a:schemeClr val="bg1"/>
                </a:solidFill>
              </a:rPr>
              <a:t>๒ ม ๒/๒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500034" y="1571612"/>
            <a:ext cx="8137525" cy="771525"/>
          </a:xfrm>
          <a:prstGeom prst="rect">
            <a:avLst/>
          </a:prstGeom>
          <a:solidFill>
            <a:srgbClr val="0000CC"/>
          </a:solidFill>
          <a:ln w="9525">
            <a:solidFill>
              <a:srgbClr val="0070C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>
                <a:solidFill>
                  <a:schemeClr val="bg1"/>
                </a:solidFill>
              </a:rPr>
              <a:t>คณิตศาสตร์ สาระที่๓  ชั้นมัธยมปีที่ ๒ ตัวชี้วัดที่ 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1" grpId="0" animBg="1"/>
      <p:bldP spid="89092" grpId="0" animBg="1"/>
      <p:bldP spid="8909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bg1"/>
            </a:gs>
            <a:gs pos="50000">
              <a:srgbClr val="9CB86E"/>
            </a:gs>
            <a:gs pos="100000">
              <a:srgbClr val="156B13">
                <a:alpha val="71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395288" y="1773238"/>
            <a:ext cx="8424862" cy="14414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altLang="zh-CN" sz="4400" b="1">
                <a:solidFill>
                  <a:schemeClr val="bg1"/>
                </a:solidFill>
              </a:rPr>
              <a:t>๒. วิเคราะห์ความสำคัญของสถาบันพระมหากษัตริย์	ต่อชาติไทย</a:t>
            </a:r>
            <a:r>
              <a:rPr lang="en-US" altLang="zh-CN" sz="4400" b="1">
                <a:solidFill>
                  <a:schemeClr val="bg1"/>
                </a:solidFill>
                <a:ea typeface="SimSun" pitchFamily="2" charset="-122"/>
              </a:rPr>
              <a:t> </a:t>
            </a:r>
            <a:endParaRPr lang="th-TH" sz="4400" b="1">
              <a:solidFill>
                <a:schemeClr val="bg1"/>
              </a:solidFill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79388" y="3357563"/>
            <a:ext cx="8785225" cy="3451225"/>
          </a:xfrm>
          <a:prstGeom prst="rect">
            <a:avLst/>
          </a:prstGeom>
          <a:solidFill>
            <a:srgbClr val="FFCCFF"/>
          </a:solidFill>
          <a:ln w="9525">
            <a:solidFill>
              <a:srgbClr val="FF9999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ea typeface="SimSun" pitchFamily="2" charset="-122"/>
                <a:sym typeface="Wingdings" pitchFamily="2" charset="2"/>
              </a:rPr>
              <a:t></a:t>
            </a:r>
            <a:r>
              <a:rPr lang="th-TH" altLang="zh-CN" sz="4400" b="1"/>
              <a:t>   ประเด็นสำคัญของประวัติศาสตร์ไทย เช่น แนวคิดเกี่ยวกับความเป็นมาของชาติไทย อาณาจักรโบราณในดินแดนไทย  และอิทธิพลที่มีต่อสังคมไทย  ปัจจัยที่มีผลต่อการสถาปนาอาณาจักรไทยในช่วงเวลาต่างๆ  สาเหตุและผลของการปฏิรูป  ฯลฯ</a:t>
            </a:r>
            <a:endParaRPr lang="th-TH" sz="4400" b="1"/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409825" y="115888"/>
            <a:ext cx="4249738" cy="771525"/>
          </a:xfrm>
          <a:prstGeom prst="rect">
            <a:avLst/>
          </a:prstGeom>
          <a:solidFill>
            <a:srgbClr val="CC0000"/>
          </a:solidFill>
          <a:ln w="9525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altLang="zh-CN" sz="4400" b="1">
                <a:solidFill>
                  <a:schemeClr val="bg1"/>
                </a:solidFill>
              </a:rPr>
              <a:t>ส ๔.๓</a:t>
            </a:r>
            <a:r>
              <a:rPr lang="en-US" altLang="zh-CN" sz="4400" b="1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th-TH" altLang="zh-CN" sz="4400" b="1">
                <a:solidFill>
                  <a:schemeClr val="bg1"/>
                </a:solidFill>
              </a:rPr>
              <a:t>ม. ๔ - ๖</a:t>
            </a:r>
            <a:r>
              <a:rPr lang="en-US" altLang="zh-CN" sz="4400" b="1">
                <a:solidFill>
                  <a:schemeClr val="bg1"/>
                </a:solidFill>
                <a:ea typeface="SimSun" pitchFamily="2" charset="-122"/>
              </a:rPr>
              <a:t> </a:t>
            </a:r>
            <a:r>
              <a:rPr lang="th-TH" altLang="zh-CN" sz="4400" b="1">
                <a:solidFill>
                  <a:schemeClr val="bg1"/>
                </a:solidFill>
              </a:rPr>
              <a:t>/๒</a:t>
            </a:r>
            <a:endParaRPr lang="th-TH" sz="4400" b="1">
              <a:solidFill>
                <a:schemeClr val="bg1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217488" y="908050"/>
            <a:ext cx="8675687" cy="711200"/>
          </a:xfrm>
          <a:prstGeom prst="rect">
            <a:avLst/>
          </a:prstGeom>
          <a:solidFill>
            <a:srgbClr val="0000CC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สังคม สาระที่ ๔ มาตรฐานที่ ๓ ชั้นมัธยมปลาย ตัวชี้วัดที่ 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5" grpId="0" animBg="1"/>
      <p:bldP spid="90116" grpId="0" animBg="1"/>
      <p:bldP spid="901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1006" y="642926"/>
            <a:ext cx="8748712" cy="1143000"/>
          </a:xfrm>
          <a:noFill/>
          <a:ln w="57150" cap="flat">
            <a:noFill/>
            <a:prstDash val="dashDot"/>
          </a:ln>
        </p:spPr>
        <p:txBody>
          <a:bodyPr/>
          <a:lstStyle/>
          <a:p>
            <a:pPr eaLnBrk="1" hangingPunct="1">
              <a:defRPr/>
            </a:pPr>
            <a:r>
              <a:rPr lang="th-TH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รูปแบบ / ลักษณะเครื่องในการประเมินผล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611188" y="2492375"/>
            <a:ext cx="82438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th-TH" sz="4300" b="1" dirty="0">
                <a:solidFill>
                  <a:srgbClr val="CC0000"/>
                </a:solidFill>
                <a:latin typeface="Angsana New" pitchFamily="18" charset="-34"/>
              </a:rPr>
              <a:t>การเลือกตอบ (</a:t>
            </a:r>
            <a:r>
              <a:rPr lang="en-US" sz="4300" b="1" dirty="0">
                <a:solidFill>
                  <a:srgbClr val="CC0000"/>
                </a:solidFill>
                <a:latin typeface="Angsana New" pitchFamily="18" charset="-34"/>
              </a:rPr>
              <a:t>Selected  Response</a:t>
            </a:r>
            <a:r>
              <a:rPr lang="th-TH" sz="4300" b="1" dirty="0">
                <a:solidFill>
                  <a:srgbClr val="CC0000"/>
                </a:solidFill>
                <a:latin typeface="Angsana New" pitchFamily="18" charset="-34"/>
              </a:rPr>
              <a:t>)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th-TH" sz="4300" b="1" dirty="0">
                <a:latin typeface="Angsana New" pitchFamily="18" charset="-34"/>
              </a:rPr>
              <a:t>การสร้างคำตอบ (</a:t>
            </a:r>
            <a:r>
              <a:rPr lang="en-US" sz="4300" b="1" dirty="0">
                <a:latin typeface="Angsana New" pitchFamily="18" charset="-34"/>
              </a:rPr>
              <a:t>Constructed  Response</a:t>
            </a:r>
            <a:r>
              <a:rPr lang="th-TH" sz="4300" b="1" dirty="0">
                <a:latin typeface="Angsana New" pitchFamily="18" charset="-34"/>
              </a:rPr>
              <a:t>)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th-TH" sz="4300" b="1" dirty="0">
                <a:solidFill>
                  <a:srgbClr val="008000"/>
                </a:solidFill>
                <a:latin typeface="Angsana New" pitchFamily="18" charset="-34"/>
              </a:rPr>
              <a:t>การประเมินความสามารถ (</a:t>
            </a:r>
            <a:r>
              <a:rPr lang="en-US" sz="4300" b="1" dirty="0">
                <a:solidFill>
                  <a:srgbClr val="008000"/>
                </a:solidFill>
                <a:latin typeface="Angsana New" pitchFamily="18" charset="-34"/>
              </a:rPr>
              <a:t>Performance  Assessment</a:t>
            </a:r>
            <a:r>
              <a:rPr lang="th-TH" sz="4300" b="1" dirty="0">
                <a:solidFill>
                  <a:srgbClr val="008000"/>
                </a:solidFill>
                <a:latin typeface="Angsana New" pitchFamily="18" charset="-34"/>
              </a:rPr>
              <a:t>)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th-TH" sz="4300" b="1" dirty="0">
                <a:solidFill>
                  <a:srgbClr val="660066"/>
                </a:solidFill>
                <a:latin typeface="Angsana New" pitchFamily="18" charset="-34"/>
              </a:rPr>
              <a:t>การ</a:t>
            </a:r>
            <a:r>
              <a:rPr lang="th-TH" sz="4300" b="1" dirty="0" smtClean="0">
                <a:solidFill>
                  <a:srgbClr val="660066"/>
                </a:solidFill>
                <a:latin typeface="Angsana New" pitchFamily="18" charset="-34"/>
              </a:rPr>
              <a:t>ประเมินแบบไม่</a:t>
            </a:r>
            <a:r>
              <a:rPr lang="th-TH" sz="4300" b="1" dirty="0">
                <a:solidFill>
                  <a:srgbClr val="660066"/>
                </a:solidFill>
                <a:latin typeface="Angsana New" pitchFamily="18" charset="-34"/>
              </a:rPr>
              <a:t>เป็นทางการ</a:t>
            </a:r>
            <a:r>
              <a:rPr lang="th-TH" sz="3900" dirty="0">
                <a:solidFill>
                  <a:srgbClr val="660066"/>
                </a:solidFill>
                <a:latin typeface="Angsana New" pitchFamily="18" charset="-34"/>
              </a:rPr>
              <a:t> </a:t>
            </a:r>
            <a:r>
              <a:rPr lang="th-TH" sz="3900" b="1" dirty="0">
                <a:solidFill>
                  <a:srgbClr val="660066"/>
                </a:solidFill>
                <a:latin typeface="Angsana New" pitchFamily="18" charset="-34"/>
              </a:rPr>
              <a:t>(</a:t>
            </a:r>
            <a:r>
              <a:rPr lang="en-US" sz="3900" b="1" dirty="0">
                <a:solidFill>
                  <a:srgbClr val="660066"/>
                </a:solidFill>
                <a:latin typeface="Angsana New" pitchFamily="18" charset="-34"/>
              </a:rPr>
              <a:t>Informal Assessment</a:t>
            </a:r>
            <a:r>
              <a:rPr lang="th-TH" sz="3900" b="1" dirty="0">
                <a:solidFill>
                  <a:srgbClr val="660066"/>
                </a:solidFill>
                <a:latin typeface="Angsana New" pitchFamily="18" charset="-34"/>
              </a:rPr>
              <a:t>)</a:t>
            </a:r>
            <a:br>
              <a:rPr lang="th-TH" sz="3900" b="1" dirty="0">
                <a:solidFill>
                  <a:srgbClr val="660066"/>
                </a:solidFill>
                <a:latin typeface="Angsana New" pitchFamily="18" charset="-34"/>
              </a:rPr>
            </a:br>
            <a:r>
              <a:rPr lang="th-TH" sz="4700" b="1" dirty="0">
                <a:solidFill>
                  <a:srgbClr val="660066"/>
                </a:solidFill>
                <a:latin typeface="Angsana New" pitchFamily="18" charset="-34"/>
              </a:rPr>
              <a:t>/</a:t>
            </a:r>
            <a:r>
              <a:rPr lang="th-TH" sz="4300" b="1" dirty="0">
                <a:solidFill>
                  <a:srgbClr val="660066"/>
                </a:solidFill>
                <a:latin typeface="Angsana New" pitchFamily="18" charset="-34"/>
              </a:rPr>
              <a:t>การประเมินตนเอง</a:t>
            </a:r>
            <a:r>
              <a:rPr lang="th-TH" sz="3900" dirty="0">
                <a:solidFill>
                  <a:srgbClr val="660066"/>
                </a:solidFill>
                <a:latin typeface="Angsana New" pitchFamily="18" charset="-34"/>
              </a:rPr>
              <a:t> </a:t>
            </a:r>
            <a:r>
              <a:rPr lang="th-TH" sz="3900" b="1" dirty="0">
                <a:solidFill>
                  <a:srgbClr val="660066"/>
                </a:solidFill>
                <a:latin typeface="Angsana New" pitchFamily="18" charset="-34"/>
              </a:rPr>
              <a:t>(</a:t>
            </a:r>
            <a:r>
              <a:rPr lang="en-US" sz="3900" b="1" dirty="0">
                <a:solidFill>
                  <a:srgbClr val="660066"/>
                </a:solidFill>
                <a:latin typeface="Angsana New" pitchFamily="18" charset="-34"/>
              </a:rPr>
              <a:t>Self-Assessment</a:t>
            </a:r>
            <a:r>
              <a:rPr lang="th-TH" sz="3900" b="1" dirty="0">
                <a:solidFill>
                  <a:srgbClr val="660066"/>
                </a:solidFill>
                <a:latin typeface="Angsana New" pitchFamily="18" charset="-34"/>
              </a:rPr>
              <a:t>)</a:t>
            </a:r>
          </a:p>
        </p:txBody>
      </p:sp>
      <p:pic>
        <p:nvPicPr>
          <p:cNvPr id="68612" name="Picture 4" descr="SHARP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9" y="333375"/>
            <a:ext cx="1247754" cy="152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2057400" y="1524000"/>
            <a:ext cx="6481763" cy="0"/>
          </a:xfrm>
          <a:prstGeom prst="line">
            <a:avLst/>
          </a:prstGeom>
          <a:noFill/>
          <a:ln w="38100">
            <a:solidFill>
              <a:srgbClr val="86EA9E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214546" y="454863"/>
            <a:ext cx="6143668" cy="830997"/>
          </a:xfrm>
          <a:prstGeom prst="rect">
            <a:avLst/>
          </a:prstGeom>
          <a:solidFill>
            <a:srgbClr val="9900CC"/>
          </a:solidFill>
        </p:spPr>
        <p:txBody>
          <a:bodyPr wrap="square">
            <a:spAutoFit/>
          </a:bodyPr>
          <a:lstStyle/>
          <a:p>
            <a:r>
              <a:rPr lang="th-TH" sz="4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Angsana New"/>
              </a:rPr>
              <a:t>ลักษณะเครื่องมือในการประเมิน</a:t>
            </a:r>
            <a:endParaRPr lang="th-TH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28860" y="346074"/>
            <a:ext cx="5857916" cy="1011223"/>
          </a:xfrm>
          <a:solidFill>
            <a:srgbClr val="FF0000"/>
          </a:solidFill>
        </p:spPr>
        <p:txBody>
          <a:bodyPr anchor="b"/>
          <a:lstStyle/>
          <a:p>
            <a:pPr eaLnBrk="1" hangingPunct="1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Selected  Response</a:t>
            </a:r>
            <a:endParaRPr lang="th-TH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2420938"/>
            <a:ext cx="7345363" cy="3240087"/>
          </a:xfrm>
        </p:spPr>
        <p:txBody>
          <a:bodyPr/>
          <a:lstStyle/>
          <a:p>
            <a:pPr marL="469900" indent="-469900" eaLnBrk="1" hangingPunct="1"/>
            <a:r>
              <a:rPr lang="th-TH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หาตัวเลือกที่ดีที่สุด/ถูกต้องที่สุด</a:t>
            </a:r>
          </a:p>
          <a:p>
            <a:pPr marL="469900" indent="-469900" eaLnBrk="1" hangingPunct="1"/>
            <a:r>
              <a:rPr lang="th-TH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ข้อสอบถูก-ผิด</a:t>
            </a:r>
          </a:p>
          <a:p>
            <a:pPr marL="469900" indent="-469900" eaLnBrk="1" hangingPunct="1"/>
            <a:r>
              <a:rPr lang="th-TH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ข้อสอบจับคู่</a:t>
            </a:r>
            <a:r>
              <a:rPr lang="th-TH" sz="6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</a:t>
            </a:r>
            <a:r>
              <a:rPr lang="en-US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Matching</a:t>
            </a:r>
            <a:r>
              <a:rPr lang="th-TH" sz="4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)</a:t>
            </a:r>
          </a:p>
        </p:txBody>
      </p:sp>
      <p:pic>
        <p:nvPicPr>
          <p:cNvPr id="69636" name="Picture 4" descr="SHARP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1524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2057400" y="1524000"/>
            <a:ext cx="6481763" cy="0"/>
          </a:xfrm>
          <a:prstGeom prst="line">
            <a:avLst/>
          </a:prstGeom>
          <a:noFill/>
          <a:ln w="38100">
            <a:solidFill>
              <a:srgbClr val="86EA9E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08" y="274638"/>
            <a:ext cx="6286544" cy="1096962"/>
          </a:xfrm>
          <a:solidFill>
            <a:schemeClr val="tx1"/>
          </a:solidFill>
          <a:ln>
            <a:solidFill>
              <a:schemeClr val="tx2">
                <a:lumMod val="65000"/>
                <a:lumOff val="3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b"/>
          <a:lstStyle/>
          <a:p>
            <a:pPr algn="l" eaLnBrk="1" hangingPunct="1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   Constructed     Response</a:t>
            </a:r>
            <a:endParaRPr lang="th-TH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828800"/>
            <a:ext cx="3771900" cy="4840288"/>
          </a:xfrm>
        </p:spPr>
        <p:txBody>
          <a:bodyPr/>
          <a:lstStyle/>
          <a:p>
            <a:pPr marL="469900" indent="-469900" eaLnBrk="1" hangingPunct="1"/>
            <a:r>
              <a:rPr lang="th-TH" sz="4000" b="1" dirty="0" smtClean="0"/>
              <a:t>เขียนคำหรือข้อความ       ลงในช่องว่าง</a:t>
            </a:r>
          </a:p>
          <a:p>
            <a:pPr marL="469900" indent="-469900" eaLnBrk="1" hangingPunct="1"/>
            <a:r>
              <a:rPr lang="th-TH" sz="4000" b="1" dirty="0" smtClean="0"/>
              <a:t>เขียนความเรียง</a:t>
            </a:r>
          </a:p>
          <a:p>
            <a:pPr marL="469900" indent="-469900" eaLnBrk="1" hangingPunct="1"/>
            <a:r>
              <a:rPr lang="th-TH" sz="4000" b="1" dirty="0" smtClean="0"/>
              <a:t>เขียนคำตอบสั้นๆ</a:t>
            </a:r>
          </a:p>
          <a:p>
            <a:pPr marL="469900" indent="-469900" eaLnBrk="1" hangingPunct="1"/>
            <a:r>
              <a:rPr lang="th-TH" sz="4000" b="1" dirty="0" smtClean="0"/>
              <a:t>เขียนแผนภูมิ</a:t>
            </a:r>
          </a:p>
          <a:p>
            <a:pPr marL="469900" indent="-469900" eaLnBrk="1" hangingPunct="1"/>
            <a:r>
              <a:rPr lang="th-TH" sz="4000" b="1" dirty="0" smtClean="0"/>
              <a:t>เขียนขอบข่ายงาน</a:t>
            </a:r>
          </a:p>
          <a:p>
            <a:pPr marL="469900" indent="-469900" eaLnBrk="1" hangingPunct="1">
              <a:buFontTx/>
              <a:buNone/>
            </a:pPr>
            <a:endParaRPr lang="th-TH" sz="4000" b="1" dirty="0" smtClean="0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08400" y="1828800"/>
            <a:ext cx="5257800" cy="4264025"/>
          </a:xfrm>
        </p:spPr>
        <p:txBody>
          <a:bodyPr/>
          <a:lstStyle/>
          <a:p>
            <a:pPr marL="469900" indent="-469900" eaLnBrk="1" hangingPunct="1"/>
            <a:r>
              <a:rPr lang="th-TH" sz="4000" b="1" dirty="0" smtClean="0">
                <a:solidFill>
                  <a:srgbClr val="FF0000"/>
                </a:solidFill>
              </a:rPr>
              <a:t>เขียนแผนภูมิสายงาน/ผังงาน</a:t>
            </a:r>
          </a:p>
          <a:p>
            <a:pPr marL="469900" indent="-469900" eaLnBrk="1" hangingPunct="1"/>
            <a:r>
              <a:rPr lang="th-TH" sz="4000" b="1" dirty="0" smtClean="0"/>
              <a:t>เขียนกราฟ</a:t>
            </a:r>
          </a:p>
          <a:p>
            <a:pPr marL="469900" indent="-469900" eaLnBrk="1" hangingPunct="1"/>
            <a:r>
              <a:rPr lang="th-TH" sz="4000" b="1" dirty="0" smtClean="0">
                <a:solidFill>
                  <a:srgbClr val="FF0000"/>
                </a:solidFill>
              </a:rPr>
              <a:t>เขียนตาราง</a:t>
            </a:r>
          </a:p>
          <a:p>
            <a:pPr marL="469900" indent="-469900" eaLnBrk="1" hangingPunct="1"/>
            <a:r>
              <a:rPr lang="th-TH" sz="4000" b="1" dirty="0" smtClean="0"/>
              <a:t>เขียนตารางแสดง     ความสัมพันธ์ </a:t>
            </a:r>
            <a:r>
              <a:rPr lang="th-TH" sz="4400" b="1" dirty="0" smtClean="0"/>
              <a:t>2 </a:t>
            </a:r>
            <a:r>
              <a:rPr lang="th-TH" sz="4000" b="1" dirty="0" smtClean="0"/>
              <a:t>ทาง</a:t>
            </a:r>
          </a:p>
          <a:p>
            <a:pPr marL="469900" indent="-469900" eaLnBrk="1" hangingPunct="1"/>
            <a:r>
              <a:rPr lang="th-TH" sz="4000" b="1" dirty="0" smtClean="0">
                <a:solidFill>
                  <a:srgbClr val="009900"/>
                </a:solidFill>
              </a:rPr>
              <a:t>เขียนภาพประกอบการอธิบาย</a:t>
            </a:r>
          </a:p>
          <a:p>
            <a:pPr marL="469900" indent="-469900" eaLnBrk="1" hangingPunct="1"/>
            <a:r>
              <a:rPr lang="th-TH" sz="4000" b="1" dirty="0" smtClean="0"/>
              <a:t>เขียนแผนผังความคิดรวบยอด</a:t>
            </a:r>
          </a:p>
          <a:p>
            <a:pPr marL="469900" indent="-469900" eaLnBrk="1" hangingPunct="1"/>
            <a:endParaRPr lang="th-TH" sz="4000" b="1" dirty="0" smtClean="0"/>
          </a:p>
        </p:txBody>
      </p:sp>
      <p:pic>
        <p:nvPicPr>
          <p:cNvPr id="70661" name="Picture 5" descr="SHARP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1512888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752600" y="1524000"/>
            <a:ext cx="6781800" cy="0"/>
          </a:xfrm>
          <a:prstGeom prst="line">
            <a:avLst/>
          </a:prstGeom>
          <a:noFill/>
          <a:ln w="38100">
            <a:solidFill>
              <a:srgbClr val="86EA9E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7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  <p:bldP spid="167940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HAR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12239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Line 3"/>
          <p:cNvSpPr>
            <a:spLocks noChangeShapeType="1"/>
          </p:cNvSpPr>
          <p:nvPr/>
        </p:nvSpPr>
        <p:spPr bwMode="auto">
          <a:xfrm>
            <a:off x="1835150" y="1524000"/>
            <a:ext cx="6913563" cy="33338"/>
          </a:xfrm>
          <a:prstGeom prst="line">
            <a:avLst/>
          </a:prstGeom>
          <a:noFill/>
          <a:ln w="38100">
            <a:solidFill>
              <a:srgbClr val="86EA9E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143108" y="403210"/>
            <a:ext cx="6462728" cy="882650"/>
          </a:xfrm>
          <a:gradFill>
            <a:gsLst>
              <a:gs pos="52000">
                <a:srgbClr val="DDEBCF">
                  <a:alpha val="34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solidFill>
              <a:srgbClr val="92D05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anchor="b"/>
          <a:lstStyle/>
          <a:p>
            <a:pPr algn="l" eaLnBrk="1" hangingPunct="1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 Performance Assessment</a:t>
            </a:r>
            <a:endParaRPr lang="th-TH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773238"/>
            <a:ext cx="3743325" cy="4824412"/>
          </a:xfrm>
        </p:spPr>
        <p:txBody>
          <a:bodyPr/>
          <a:lstStyle/>
          <a:p>
            <a:pPr marL="469900" indent="-469900" eaLnBrk="1" hangingPunct="1"/>
            <a:r>
              <a:rPr lang="th-TH" sz="4000" b="1" dirty="0" smtClean="0">
                <a:solidFill>
                  <a:srgbClr val="000066"/>
                </a:solidFill>
              </a:rPr>
              <a:t>แฟ้มสะสมผลงาน</a:t>
            </a:r>
          </a:p>
          <a:p>
            <a:pPr marL="469900" indent="-469900" eaLnBrk="1" hangingPunct="1"/>
            <a:r>
              <a:rPr lang="th-TH" sz="4000" b="1" dirty="0" smtClean="0">
                <a:solidFill>
                  <a:srgbClr val="000066"/>
                </a:solidFill>
              </a:rPr>
              <a:t>การนำเสนอ</a:t>
            </a:r>
          </a:p>
          <a:p>
            <a:pPr marL="469900" indent="-469900" eaLnBrk="1" hangingPunct="1"/>
            <a:r>
              <a:rPr lang="th-TH" sz="4000" b="1" dirty="0" smtClean="0">
                <a:solidFill>
                  <a:srgbClr val="000066"/>
                </a:solidFill>
              </a:rPr>
              <a:t>การเคลื่อนไหว</a:t>
            </a:r>
          </a:p>
          <a:p>
            <a:pPr marL="469900" indent="-469900" eaLnBrk="1" hangingPunct="1"/>
            <a:r>
              <a:rPr lang="th-TH" sz="4000" b="1" dirty="0" smtClean="0">
                <a:solidFill>
                  <a:srgbClr val="000066"/>
                </a:solidFill>
              </a:rPr>
              <a:t>ปฏิบัติการทางวิทยาศาสตร์</a:t>
            </a:r>
          </a:p>
          <a:p>
            <a:pPr marL="469900" indent="-469900" eaLnBrk="1" hangingPunct="1"/>
            <a:r>
              <a:rPr lang="th-TH" sz="4000" b="1" dirty="0" smtClean="0">
                <a:solidFill>
                  <a:srgbClr val="000066"/>
                </a:solidFill>
              </a:rPr>
              <a:t>ทักษะพละศึกษา</a:t>
            </a:r>
          </a:p>
          <a:p>
            <a:pPr marL="469900" indent="-469900" eaLnBrk="1" hangingPunct="1"/>
            <a:r>
              <a:rPr lang="th-TH" sz="4000" b="1" dirty="0" smtClean="0">
                <a:solidFill>
                  <a:srgbClr val="000066"/>
                </a:solidFill>
              </a:rPr>
              <a:t>การแสดงละคร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95738" y="1844675"/>
            <a:ext cx="5003800" cy="4525963"/>
          </a:xfrm>
        </p:spPr>
        <p:txBody>
          <a:bodyPr/>
          <a:lstStyle/>
          <a:p>
            <a:pPr marL="469900" indent="-469900" eaLnBrk="1" hangingPunct="1"/>
            <a:r>
              <a:rPr lang="th-TH" sz="4000" b="1" dirty="0" smtClean="0"/>
              <a:t>การทำโครงงาน</a:t>
            </a:r>
          </a:p>
          <a:p>
            <a:pPr marL="469900" indent="-469900" eaLnBrk="1" hangingPunct="1"/>
            <a:r>
              <a:rPr lang="th-TH" sz="4000" b="1" dirty="0" smtClean="0"/>
              <a:t>การโต้วาที</a:t>
            </a:r>
          </a:p>
          <a:p>
            <a:pPr marL="469900" indent="-469900" eaLnBrk="1" hangingPunct="1"/>
            <a:r>
              <a:rPr lang="th-TH" sz="4000" b="1" dirty="0" smtClean="0"/>
              <a:t>การจัดนิทรรศการ</a:t>
            </a:r>
          </a:p>
          <a:p>
            <a:pPr marL="469900" indent="-469900" eaLnBrk="1" hangingPunct="1"/>
            <a:r>
              <a:rPr lang="th-TH" sz="4000" b="1" dirty="0" smtClean="0"/>
              <a:t>การเล่นดนตรีเดี่ยว//การบรรยาย</a:t>
            </a:r>
          </a:p>
          <a:p>
            <a:pPr marL="469900" indent="-469900" eaLnBrk="1" hangingPunct="1"/>
            <a:r>
              <a:rPr lang="th-TH" sz="4000" b="1" dirty="0" smtClean="0"/>
              <a:t>การอ่านออกเสียง</a:t>
            </a:r>
          </a:p>
          <a:p>
            <a:pPr marL="469900" indent="-469900" eaLnBrk="1" hangingPunct="1"/>
            <a:r>
              <a:rPr lang="th-TH" sz="4000" b="1" dirty="0" smtClean="0"/>
              <a:t>การเขียนประกาศ//ข้อบังคับ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8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8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8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89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89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89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8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8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8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8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8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8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5" grpId="0" build="p"/>
      <p:bldP spid="16896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274638"/>
            <a:ext cx="6696075" cy="944562"/>
          </a:xfrm>
          <a:solidFill>
            <a:srgbClr val="7030A0"/>
          </a:solidFill>
        </p:spPr>
        <p:txBody>
          <a:bodyPr anchor="b"/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Informal/Self- Assessment</a:t>
            </a:r>
            <a:endParaRPr lang="th-TH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pic>
        <p:nvPicPr>
          <p:cNvPr id="72707" name="Picture 3" descr="SHARP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11525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2051050" y="1412875"/>
            <a:ext cx="6481763" cy="0"/>
          </a:xfrm>
          <a:prstGeom prst="line">
            <a:avLst/>
          </a:prstGeom>
          <a:noFill/>
          <a:ln w="38100">
            <a:solidFill>
              <a:srgbClr val="86EA9E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476375" y="1773238"/>
            <a:ext cx="6600825" cy="4895850"/>
          </a:xfrm>
        </p:spPr>
        <p:txBody>
          <a:bodyPr/>
          <a:lstStyle/>
          <a:p>
            <a:pPr marL="469900" indent="-469900" eaLnBrk="1" hangingPunct="1"/>
            <a:r>
              <a:rPr lang="th-TH" sz="4400" b="1" smtClean="0">
                <a:solidFill>
                  <a:srgbClr val="660066"/>
                </a:solidFill>
              </a:rPr>
              <a:t>ตอบคำถามปากเปล่า</a:t>
            </a:r>
          </a:p>
          <a:p>
            <a:pPr marL="469900" indent="-469900" eaLnBrk="1" hangingPunct="1"/>
            <a:r>
              <a:rPr lang="th-TH" sz="4400" b="1" smtClean="0">
                <a:solidFill>
                  <a:srgbClr val="660066"/>
                </a:solidFill>
              </a:rPr>
              <a:t>การสังเกต</a:t>
            </a:r>
          </a:p>
          <a:p>
            <a:pPr marL="469900" indent="-469900" eaLnBrk="1" hangingPunct="1"/>
            <a:r>
              <a:rPr lang="th-TH" sz="4400" b="1" smtClean="0">
                <a:solidFill>
                  <a:srgbClr val="660066"/>
                </a:solidFill>
              </a:rPr>
              <a:t>การสัมภาษณ์</a:t>
            </a:r>
          </a:p>
          <a:p>
            <a:pPr marL="469900" indent="-469900" eaLnBrk="1" hangingPunct="1"/>
            <a:r>
              <a:rPr lang="th-TH" sz="4400" b="1" smtClean="0">
                <a:solidFill>
                  <a:srgbClr val="660066"/>
                </a:solidFill>
              </a:rPr>
              <a:t>การประชุม</a:t>
            </a:r>
          </a:p>
          <a:p>
            <a:pPr marL="469900" indent="-469900" eaLnBrk="1" hangingPunct="1"/>
            <a:r>
              <a:rPr lang="th-TH" sz="4400" b="1" smtClean="0">
                <a:solidFill>
                  <a:srgbClr val="660066"/>
                </a:solidFill>
              </a:rPr>
              <a:t>การกำหนดรายละเอียดของกระบวนการ</a:t>
            </a:r>
          </a:p>
          <a:p>
            <a:pPr marL="469900" indent="-469900" eaLnBrk="1" hangingPunct="1"/>
            <a:r>
              <a:rPr lang="th-TH" sz="4800" b="1" smtClean="0">
                <a:solidFill>
                  <a:srgbClr val="660066"/>
                </a:solidFill>
              </a:rPr>
              <a:t>แบบสำรวจรายการ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9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9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9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9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9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6699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928670"/>
            <a:ext cx="8229600" cy="1143000"/>
          </a:xfrm>
          <a:solidFill>
            <a:srgbClr val="006699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softEdge rad="63500"/>
          </a:effectLst>
        </p:spPr>
        <p:txBody>
          <a:bodyPr/>
          <a:lstStyle/>
          <a:p>
            <a:pPr eaLnBrk="1" hangingPunct="1">
              <a:defRPr/>
            </a:pPr>
            <a:r>
              <a:rPr lang="th-TH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การพิจารณาเป้าหมาย และรูปแบบประเมินผล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7368" y="2601933"/>
            <a:ext cx="8642350" cy="37560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1. </a:t>
            </a:r>
            <a:r>
              <a:rPr kumimoji="0" lang="th-TH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ความรู้/ข้อมูลสารสนเทศ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(knowledge/information)</a:t>
            </a:r>
            <a:endParaRPr kumimoji="0" lang="th-TH" sz="40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2. </a:t>
            </a:r>
            <a:r>
              <a:rPr kumimoji="0" lang="th-TH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ทักษะ /กระบวนการต่างๆ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(skills/processes)</a:t>
            </a:r>
            <a:endParaRPr kumimoji="0" lang="th-TH" sz="28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3. </a:t>
            </a:r>
            <a:r>
              <a:rPr kumimoji="0" lang="th-TH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การคิดและการใช้เหตุผล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(thinking and reasoning)</a:t>
            </a:r>
            <a:endParaRPr kumimoji="0" lang="th-TH" sz="28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4. </a:t>
            </a:r>
            <a:r>
              <a:rPr kumimoji="0" lang="th-TH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การสื่อสาร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ngsana New" pitchFamily="18" charset="-34"/>
                <a:ea typeface="+mn-ea"/>
                <a:cs typeface="Angsana New" pitchFamily="18" charset="-34"/>
              </a:rPr>
              <a:t>(Communication)</a:t>
            </a:r>
            <a:endParaRPr kumimoji="0" lang="th-TH" sz="28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ngsana New" pitchFamily="18" charset="-34"/>
              <a:ea typeface="+mn-ea"/>
              <a:cs typeface="Angsana New" pitchFamily="18" charset="-34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2616218"/>
            <a:ext cx="8715436" cy="3741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th-TH" sz="4300" b="1" dirty="0">
                <a:solidFill>
                  <a:srgbClr val="CC0000"/>
                </a:solidFill>
                <a:latin typeface="Angsana New" pitchFamily="18" charset="-34"/>
              </a:rPr>
              <a:t>การเลือกตอบ (</a:t>
            </a:r>
            <a:r>
              <a:rPr lang="en-US" sz="4300" b="1" dirty="0">
                <a:solidFill>
                  <a:srgbClr val="CC0000"/>
                </a:solidFill>
                <a:latin typeface="Angsana New" pitchFamily="18" charset="-34"/>
              </a:rPr>
              <a:t>Selected  Response</a:t>
            </a:r>
            <a:r>
              <a:rPr lang="th-TH" sz="4300" b="1" dirty="0">
                <a:solidFill>
                  <a:srgbClr val="CC0000"/>
                </a:solidFill>
                <a:latin typeface="Angsana New" pitchFamily="18" charset="-34"/>
              </a:rPr>
              <a:t>)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th-TH" sz="4300" b="1" dirty="0">
                <a:latin typeface="Angsana New" pitchFamily="18" charset="-34"/>
              </a:rPr>
              <a:t>การสร้างคำตอบ (</a:t>
            </a:r>
            <a:r>
              <a:rPr lang="en-US" sz="4300" b="1" dirty="0">
                <a:latin typeface="Angsana New" pitchFamily="18" charset="-34"/>
              </a:rPr>
              <a:t>Constructed  Response</a:t>
            </a:r>
            <a:r>
              <a:rPr lang="th-TH" sz="4300" b="1" dirty="0">
                <a:latin typeface="Angsana New" pitchFamily="18" charset="-34"/>
              </a:rPr>
              <a:t>)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th-TH" sz="4300" b="1" dirty="0">
                <a:solidFill>
                  <a:srgbClr val="008000"/>
                </a:solidFill>
                <a:latin typeface="Angsana New" pitchFamily="18" charset="-34"/>
              </a:rPr>
              <a:t>การประเมินความสามารถ (</a:t>
            </a:r>
            <a:r>
              <a:rPr lang="en-US" sz="4300" b="1" dirty="0">
                <a:solidFill>
                  <a:srgbClr val="008000"/>
                </a:solidFill>
                <a:latin typeface="Angsana New" pitchFamily="18" charset="-34"/>
              </a:rPr>
              <a:t>Performance  Assessment</a:t>
            </a:r>
            <a:r>
              <a:rPr lang="th-TH" sz="4300" b="1" dirty="0">
                <a:solidFill>
                  <a:srgbClr val="008000"/>
                </a:solidFill>
                <a:latin typeface="Angsana New" pitchFamily="18" charset="-34"/>
              </a:rPr>
              <a:t>)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th-TH" sz="4300" b="1" dirty="0">
                <a:solidFill>
                  <a:srgbClr val="660066"/>
                </a:solidFill>
                <a:latin typeface="Angsana New" pitchFamily="18" charset="-34"/>
              </a:rPr>
              <a:t>การประเมินไม่เป็นทางการ</a:t>
            </a:r>
            <a:r>
              <a:rPr lang="th-TH" sz="3900" dirty="0">
                <a:solidFill>
                  <a:srgbClr val="660066"/>
                </a:solidFill>
                <a:latin typeface="Angsana New" pitchFamily="18" charset="-34"/>
              </a:rPr>
              <a:t> </a:t>
            </a:r>
            <a:r>
              <a:rPr lang="th-TH" sz="3900" b="1" dirty="0">
                <a:solidFill>
                  <a:srgbClr val="660066"/>
                </a:solidFill>
                <a:latin typeface="Angsana New" pitchFamily="18" charset="-34"/>
              </a:rPr>
              <a:t>(</a:t>
            </a:r>
            <a:r>
              <a:rPr lang="en-US" sz="3900" b="1" dirty="0">
                <a:solidFill>
                  <a:srgbClr val="660066"/>
                </a:solidFill>
                <a:latin typeface="Angsana New" pitchFamily="18" charset="-34"/>
              </a:rPr>
              <a:t>Informal Assessment</a:t>
            </a:r>
            <a:r>
              <a:rPr lang="th-TH" sz="3900" b="1" dirty="0">
                <a:solidFill>
                  <a:srgbClr val="660066"/>
                </a:solidFill>
                <a:latin typeface="Angsana New" pitchFamily="18" charset="-34"/>
              </a:rPr>
              <a:t>)</a:t>
            </a:r>
            <a:br>
              <a:rPr lang="th-TH" sz="3900" b="1" dirty="0">
                <a:solidFill>
                  <a:srgbClr val="660066"/>
                </a:solidFill>
                <a:latin typeface="Angsana New" pitchFamily="18" charset="-34"/>
              </a:rPr>
            </a:br>
            <a:r>
              <a:rPr lang="th-TH" sz="4700" b="1" dirty="0">
                <a:solidFill>
                  <a:srgbClr val="660066"/>
                </a:solidFill>
                <a:latin typeface="Angsana New" pitchFamily="18" charset="-34"/>
              </a:rPr>
              <a:t>/</a:t>
            </a:r>
            <a:r>
              <a:rPr lang="th-TH" sz="4300" b="1" dirty="0">
                <a:solidFill>
                  <a:srgbClr val="660066"/>
                </a:solidFill>
                <a:latin typeface="Angsana New" pitchFamily="18" charset="-34"/>
              </a:rPr>
              <a:t>การประเมินตนเอง</a:t>
            </a:r>
            <a:r>
              <a:rPr lang="th-TH" sz="3900" dirty="0">
                <a:solidFill>
                  <a:srgbClr val="660066"/>
                </a:solidFill>
                <a:latin typeface="Angsana New" pitchFamily="18" charset="-34"/>
              </a:rPr>
              <a:t> </a:t>
            </a:r>
            <a:r>
              <a:rPr lang="th-TH" sz="3900" b="1" dirty="0">
                <a:solidFill>
                  <a:srgbClr val="660066"/>
                </a:solidFill>
                <a:latin typeface="Angsana New" pitchFamily="18" charset="-34"/>
              </a:rPr>
              <a:t>(</a:t>
            </a:r>
            <a:r>
              <a:rPr lang="en-US" sz="3900" b="1" dirty="0">
                <a:solidFill>
                  <a:srgbClr val="660066"/>
                </a:solidFill>
                <a:latin typeface="Angsana New" pitchFamily="18" charset="-34"/>
              </a:rPr>
              <a:t>Self-Assessment</a:t>
            </a:r>
            <a:r>
              <a:rPr lang="th-TH" sz="3900" b="1" dirty="0">
                <a:solidFill>
                  <a:srgbClr val="660066"/>
                </a:solidFill>
                <a:latin typeface="Angsana New" pitchFamily="18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nimBg="1"/>
      <p:bldP spid="3" grpId="0" build="p" animBg="1"/>
      <p:bldP spid="4" grpId="0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428596" y="214290"/>
          <a:ext cx="8501122" cy="625387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57256"/>
                <a:gridCol w="2428892"/>
                <a:gridCol w="5214974"/>
              </a:tblGrid>
              <a:tr h="928694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เป้าหมายประเมินผลสัมฤทธิ์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: </a:t>
                      </a: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องค์ความรู้/สารสนเทศ</a:t>
                      </a:r>
                    </a:p>
                  </a:txBody>
                  <a:tcPr>
                    <a:solidFill>
                      <a:srgbClr val="00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1067867">
                <a:tc rowSpan="4"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solidFill>
                            <a:schemeClr val="tx1"/>
                          </a:solidFill>
                        </a:rPr>
                        <a:t>รูปแบบการประเมิน</a:t>
                      </a:r>
                      <a:endParaRPr lang="th-TH" sz="44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การเลือกคำตอบ</a:t>
                      </a:r>
                      <a:endParaRPr lang="th-TH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สามารถประเมินความรอบรู้ในรายละเอียดขององค์ความรู้ด้านเนื้อหาอย่างเฉพาะเจาะจง</a:t>
                      </a:r>
                    </a:p>
                  </a:txBody>
                  <a:tcPr/>
                </a:tc>
              </a:tr>
              <a:tr h="1067867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การสร้างคำตอบ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เหมาะกับการตอบสั้นๆที่ต้องการให้นักเรียนประยุกต์องค์ความรู้ด้านเนื้อหา</a:t>
                      </a:r>
                    </a:p>
                  </a:txBody>
                  <a:tcPr/>
                </a:tc>
              </a:tr>
              <a:tr h="1067867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ภาระงาน/ชิ้นงาน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ไม่ใช่ทางเลือกที่ดีสำหรับเป้าหมายนี้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น่าจะเลือกทางเลือกอื่นดีกว่า</a:t>
                      </a:r>
                    </a:p>
                  </a:txBody>
                  <a:tcPr/>
                </a:tc>
              </a:tr>
              <a:tr h="2121583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ประเมินอย่าง             ไม่เป็นทางการ</a:t>
                      </a:r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ครูสามารถ</a:t>
                      </a:r>
                      <a:r>
                        <a:rPr kumimoji="0" lang="th-TH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ถามคำถามต่างๆ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, ประ เมินผล</a:t>
                      </a:r>
                      <a:r>
                        <a:rPr kumimoji="0" lang="th-TH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จากการตอบ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คำถาม,และลงความเห็น</a:t>
                      </a:r>
                      <a:r>
                        <a:rPr kumimoji="0" lang="th-TH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ว่านร.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รอบรู้หรือไม่ 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แต่คงจะไม่มีเวลาเพียงพอที่สามารถทำได้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9900C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1692275" y="5661025"/>
            <a:ext cx="6408738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900113" y="333375"/>
            <a:ext cx="7343775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258888" y="476250"/>
            <a:ext cx="6697662" cy="76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ระดับโรงเรียน/สถานศึกษา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98525" y="1773238"/>
            <a:ext cx="7345363" cy="7112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>
                <a:latin typeface="Angsana New" pitchFamily="18" charset="-34"/>
              </a:rPr>
              <a:t>วัดและประเมินผล </a:t>
            </a:r>
            <a:r>
              <a:rPr lang="en-US" sz="4000" b="1">
                <a:latin typeface="Angsana New" pitchFamily="18" charset="-34"/>
              </a:rPr>
              <a:t>:</a:t>
            </a:r>
            <a:r>
              <a:rPr lang="th-TH" sz="4000" b="1">
                <a:latin typeface="Angsana New" pitchFamily="18" charset="-34"/>
              </a:rPr>
              <a:t> มาตรฐาน/ตัวชี้วัดในรายวิชา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7088" y="2828925"/>
            <a:ext cx="7416800" cy="71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>
                <a:latin typeface="Angsana New" pitchFamily="18" charset="-34"/>
              </a:rPr>
              <a:t>รายงานความก้าวหน้า </a:t>
            </a:r>
            <a:r>
              <a:rPr lang="en-US" sz="4000" b="1">
                <a:latin typeface="Angsana New" pitchFamily="18" charset="-34"/>
              </a:rPr>
              <a:t>:</a:t>
            </a:r>
            <a:r>
              <a:rPr lang="th-TH" sz="4000" b="1">
                <a:latin typeface="Angsana New" pitchFamily="18" charset="-34"/>
              </a:rPr>
              <a:t>  มาตรฐาน/ตัวชี้วัด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27088" y="3979863"/>
            <a:ext cx="7777162" cy="132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>
                <a:latin typeface="Angsana New" pitchFamily="18" charset="-34"/>
              </a:rPr>
              <a:t>ตรวจสอบผลการตัดสินผลให้ระดับผลการเรียน(เกรด)ในรายวิชาที่สอน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908175" y="5734050"/>
            <a:ext cx="5834063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400" b="1">
                <a:latin typeface="Angsana New" pitchFamily="18" charset="-34"/>
              </a:rPr>
              <a:t>ตัดสินผลการจบหลักสูตร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3" grpId="0" animBg="1"/>
      <p:bldP spid="9218" grpId="0" animBg="1"/>
      <p:bldP spid="9219" grpId="0" animBg="1"/>
      <p:bldP spid="9220" grpId="0" animBg="1"/>
      <p:bldP spid="9221" grpId="0" animBg="1"/>
      <p:bldP spid="922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214282" y="142853"/>
          <a:ext cx="8929718" cy="65719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00475"/>
                <a:gridCol w="2551348"/>
                <a:gridCol w="5477895"/>
              </a:tblGrid>
              <a:tr h="857255">
                <a:tc>
                  <a:txBody>
                    <a:bodyPr/>
                    <a:lstStyle/>
                    <a:p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เป้าหมายประเมินผลสัมฤทธิ์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ทักษะ/กระบวนการ</a:t>
                      </a:r>
                    </a:p>
                  </a:txBody>
                  <a:tcPr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1017777">
                <a:tc rowSpan="4"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รูปแบบการประเมิน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vert="vert270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การเลือกคำตอบ</a:t>
                      </a:r>
                      <a:endParaRPr lang="th-TH" sz="40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ไม่ใช่ทางเลือกที่ดีสำหรับเป้าหมายนี้ น่าจะเลือกทางอื่น</a:t>
                      </a:r>
                    </a:p>
                  </a:txBody>
                  <a:tcPr/>
                </a:tc>
              </a:tr>
              <a:tr h="1483047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การสร้างคำตอบ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สามารถประเมินความเข้าใจในขั้นตอนต่างๆของกระบวนการ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,แต่ไม่ใช่ทางเลือกที่ดีสำหรับการประเมินทักษะ</a:t>
                      </a:r>
                    </a:p>
                  </a:txBody>
                  <a:tcPr/>
                </a:tc>
              </a:tr>
              <a:tr h="125041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ภาระงาน/ชิ้นงาน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สามารถสังเกตและประเมินทักษะต่างๆในขณะที่มีการปฏิบัติการ</a:t>
                      </a:r>
                    </a:p>
                  </a:txBody>
                  <a:tcPr/>
                </a:tc>
              </a:tr>
              <a:tr h="18430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ประเมินอย่าง             ไม่เป็นทางการ</a:t>
                      </a:r>
                    </a:p>
                    <a:p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เหมาะสมที่สุดเมื่อทักษะนั้นคือการสื่อสารปากเปล่า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71406" y="142853"/>
          <a:ext cx="9072594" cy="6614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14883"/>
                <a:gridCol w="2371265"/>
                <a:gridCol w="5786446"/>
              </a:tblGrid>
              <a:tr h="625876">
                <a:tc>
                  <a:txBody>
                    <a:bodyPr/>
                    <a:lstStyle/>
                    <a:p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เป้าหมายประเมินผลสัมฤทธิ์ 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การคิดและการใช้เหตุผล</a:t>
                      </a:r>
                    </a:p>
                  </a:txBody>
                  <a:tcPr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998077">
                <a:tc rowSpan="4"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รูปแบบการประเมิน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vert="vert270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การเลือกคำตอบ</a:t>
                      </a:r>
                      <a:endParaRPr lang="th-TH" sz="40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สามารถประเมินการประยุกต์ใช้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 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ได้ในบางรูปแบบของการให้เหตุผล</a:t>
                      </a:r>
                    </a:p>
                  </a:txBody>
                  <a:tcPr/>
                </a:tc>
              </a:tr>
              <a:tr h="14543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การสร้างคำตอบ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การเขียนรายละเอียด การแก้ปัญหาที่สลับซับซ้อน สามารถมองเห็นความชำนิชำนาญของการให้เหตุผลภายในได้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14543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ภาระงาน/ชิ้นงาน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สามารถเฝ้าดูในการแก้ปัญหาของนักเรียนบางปัญหาหรือตรวจสอบผลงานบางผลงานและลงสรุปการให้เหตุผลอย่างมีความชำนาญของนักเรียนได้</a:t>
                      </a:r>
                    </a:p>
                  </a:txBody>
                  <a:tcPr/>
                </a:tc>
              </a:tr>
              <a:tr h="168247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ประเมินอย่าง             ไม่เป็นทางการ</a:t>
                      </a:r>
                    </a:p>
                    <a:p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สามารถถามนักเรียนให้คิดดังๆหรือสามารถตั้งคำถามส่งท้ายตาม        เพื่อตรวจสอบการให้เหตุผล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142844" y="71415"/>
          <a:ext cx="8858312" cy="664373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93275"/>
                <a:gridCol w="2036256"/>
                <a:gridCol w="5928781"/>
              </a:tblGrid>
              <a:tr h="640159">
                <a:tc>
                  <a:txBody>
                    <a:bodyPr/>
                    <a:lstStyle/>
                    <a:p>
                      <a:endParaRPr lang="th-TH" sz="32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เป้าหมายประเมินผลสัมฤทธิ์ </a:t>
                      </a: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:</a:t>
                      </a: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การสื่อสาร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1196818">
                <a:tc rowSpan="4">
                  <a:txBody>
                    <a:bodyPr/>
                    <a:lstStyle/>
                    <a:p>
                      <a:pPr algn="ctr"/>
                      <a:r>
                        <a:rPr lang="th-TH" sz="4400" b="1" dirty="0" smtClean="0">
                          <a:solidFill>
                            <a:schemeClr val="tx1"/>
                          </a:solidFill>
                          <a:latin typeface="Angsana New" pitchFamily="18" charset="-34"/>
                          <a:cs typeface="Angsana New" pitchFamily="18" charset="-34"/>
                        </a:rPr>
                        <a:t>รูปแบบการประเมิน</a:t>
                      </a:r>
                      <a:endParaRPr lang="th-TH" sz="4400" b="1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vert="vert270">
                    <a:solidFill>
                      <a:srgbClr val="92D05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การเลือกคำตอบ</a:t>
                      </a:r>
                      <a:endParaRPr lang="th-TH" sz="4000" dirty="0">
                        <a:solidFill>
                          <a:schemeClr val="tx1"/>
                        </a:solidFill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ไม่ใช่ทางเลือกที่ดีสำหรับเป้าหมายนี้ ควรเลือกทางอื่นดีกว่า</a:t>
                      </a:r>
                    </a:p>
                  </a:txBody>
                  <a:tcPr/>
                </a:tc>
              </a:tr>
              <a:tr h="1196818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การสร้างคำตอบ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ไม่ใช่ทางเลือกที่ดีสำหรับเป้าหมายนี้ ควรเลือกทางอื่นดีกว่า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</a:tr>
              <a:tr h="1196818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ภาระงาน/ชิ้นงาน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สามารถสังเกตและประเมินผลการสื่อสารจากการเขียนและการพูดจากการนำเสนอผลงาน/ชิ้นงาน/ภาระงาน</a:t>
                      </a:r>
                    </a:p>
                  </a:txBody>
                  <a:tcPr/>
                </a:tc>
              </a:tr>
              <a:tr h="1766933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ประเมินอย่าง             ไม่เป็นทางการ</a:t>
                      </a:r>
                      <a:endParaRPr lang="th-TH" sz="2800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เหมาะสมที่สุดสำหรับทักษะการสื่อสารบางอย่าง โดยเฉพาะการสื่อสารการพูดปากเปล่า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4643438" y="6453188"/>
            <a:ext cx="4500562" cy="366712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dirty="0">
                <a:latin typeface="Tahoma" pitchFamily="34" charset="0"/>
              </a:rPr>
              <a:t>Adapted from </a:t>
            </a:r>
            <a:r>
              <a:rPr lang="en-US" sz="1800" dirty="0" err="1">
                <a:latin typeface="Tahoma" pitchFamily="34" charset="0"/>
              </a:rPr>
              <a:t>Marzano</a:t>
            </a:r>
            <a:r>
              <a:rPr lang="en-US" sz="1800" dirty="0">
                <a:latin typeface="Tahoma" pitchFamily="34" charset="0"/>
              </a:rPr>
              <a:t> and </a:t>
            </a:r>
            <a:r>
              <a:rPr lang="en-US" sz="1800" dirty="0" err="1">
                <a:latin typeface="Tahoma" pitchFamily="34" charset="0"/>
              </a:rPr>
              <a:t>Stiggins</a:t>
            </a:r>
            <a:endParaRPr lang="th-TH" sz="18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1406" y="71414"/>
            <a:ext cx="9001156" cy="1360483"/>
          </a:xfrm>
          <a:prstGeom prst="rect">
            <a:avLst/>
          </a:prstGeom>
          <a:solidFill>
            <a:schemeClr val="bg1"/>
          </a:solidFill>
          <a:ln w="38100" cap="flat">
            <a:solidFill>
              <a:srgbClr val="CC66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ความหลากหลายในการประเมินผล                                      ที่ปรากฏอยู่ในหน่วยการเรียนรู้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6429396"/>
            <a:ext cx="9144000" cy="2143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5000"/>
              </a:spcBef>
              <a:defRPr/>
            </a:pPr>
            <a:r>
              <a:rPr lang="th-TH" b="1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คำอธิบายรายวิชา</a:t>
            </a:r>
          </a:p>
          <a:p>
            <a:pPr eaLnBrk="0" hangingPunct="0">
              <a:lnSpc>
                <a:spcPct val="30000"/>
              </a:lnSpc>
              <a:spcBef>
                <a:spcPct val="35000"/>
              </a:spcBef>
              <a:defRPr/>
            </a:pPr>
            <a:r>
              <a:rPr lang="th-TH">
                <a:latin typeface="Angsana New" pitchFamily="18" charset="-34"/>
              </a:rPr>
              <a:t>รหัส……………………………  วิชา………………………… </a:t>
            </a:r>
            <a:r>
              <a:rPr lang="th-TH" sz="3600" b="1">
                <a:latin typeface="Angsana New" pitchFamily="18" charset="-34"/>
              </a:rPr>
              <a:t>120</a:t>
            </a:r>
            <a:r>
              <a:rPr lang="th-TH" sz="3200" b="1">
                <a:latin typeface="Angsana New" pitchFamily="18" charset="-34"/>
              </a:rPr>
              <a:t> </a:t>
            </a:r>
            <a:r>
              <a:rPr lang="th-TH">
                <a:latin typeface="Angsana New" pitchFamily="18" charset="-34"/>
              </a:rPr>
              <a:t>ชม.  </a:t>
            </a:r>
            <a:r>
              <a:rPr lang="th-TH" b="1">
                <a:latin typeface="Angsana New" pitchFamily="18" charset="-34"/>
              </a:rPr>
              <a:t> </a:t>
            </a:r>
            <a:r>
              <a:rPr lang="th-TH" sz="3200" b="1">
                <a:latin typeface="Angsana New" pitchFamily="18" charset="-34"/>
              </a:rPr>
              <a:t>3</a:t>
            </a:r>
            <a:r>
              <a:rPr lang="th-TH" b="1">
                <a:latin typeface="Angsana New" pitchFamily="18" charset="-34"/>
              </a:rPr>
              <a:t> </a:t>
            </a:r>
            <a:r>
              <a:rPr lang="th-TH">
                <a:latin typeface="Angsana New" pitchFamily="18" charset="-34"/>
              </a:rPr>
              <a:t> หน่วยกิต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  <a:defRPr/>
            </a:pPr>
            <a:endParaRPr lang="th-TH">
              <a:latin typeface="Angsana New" pitchFamily="18" charset="-34"/>
            </a:endParaRPr>
          </a:p>
          <a:p>
            <a:pPr eaLnBrk="0" hangingPunct="0">
              <a:lnSpc>
                <a:spcPct val="30000"/>
              </a:lnSpc>
              <a:spcBef>
                <a:spcPct val="50000"/>
              </a:spcBef>
              <a:defRPr/>
            </a:pPr>
            <a:r>
              <a:rPr lang="th-TH">
                <a:latin typeface="Angsana New" pitchFamily="18" charset="-34"/>
              </a:rPr>
              <a:t> </a:t>
            </a:r>
          </a:p>
          <a:p>
            <a:pPr eaLnBrk="0" hangingPunct="0">
              <a:lnSpc>
                <a:spcPct val="30000"/>
              </a:lnSpc>
              <a:spcBef>
                <a:spcPct val="50000"/>
              </a:spcBef>
              <a:defRPr/>
            </a:pPr>
            <a:endParaRPr lang="th-TH">
              <a:latin typeface="Angsana New" pitchFamily="18" charset="-34"/>
            </a:endParaRPr>
          </a:p>
          <a:p>
            <a:pPr eaLnBrk="0" hangingPunct="0">
              <a:lnSpc>
                <a:spcPct val="30000"/>
              </a:lnSpc>
              <a:spcBef>
                <a:spcPct val="50000"/>
              </a:spcBef>
              <a:defRPr/>
            </a:pPr>
            <a:endParaRPr lang="th-TH">
              <a:latin typeface="Angsana New" pitchFamily="18" charset="-34"/>
            </a:endParaRPr>
          </a:p>
          <a:p>
            <a:pPr eaLnBrk="0" hangingPunct="0">
              <a:lnSpc>
                <a:spcPct val="30000"/>
              </a:lnSpc>
              <a:spcBef>
                <a:spcPct val="50000"/>
              </a:spcBef>
              <a:defRPr/>
            </a:pPr>
            <a:endParaRPr lang="th-TH">
              <a:latin typeface="Angsana New" pitchFamily="18" charset="-34"/>
            </a:endParaRPr>
          </a:p>
          <a:p>
            <a:pPr eaLnBrk="0" hangingPunct="0">
              <a:lnSpc>
                <a:spcPct val="30000"/>
              </a:lnSpc>
              <a:spcBef>
                <a:spcPct val="50000"/>
              </a:spcBef>
              <a:defRPr/>
            </a:pPr>
            <a:endParaRPr lang="th-TH">
              <a:latin typeface="Angsana New" pitchFamily="18" charset="-34"/>
            </a:endParaRPr>
          </a:p>
          <a:p>
            <a:pPr eaLnBrk="0" hangingPunct="0">
              <a:lnSpc>
                <a:spcPct val="30000"/>
              </a:lnSpc>
              <a:spcBef>
                <a:spcPct val="50000"/>
              </a:spcBef>
              <a:defRPr/>
            </a:pPr>
            <a:endParaRPr lang="th-TH">
              <a:latin typeface="Angsana New" pitchFamily="18" charset="-34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23850" y="5346700"/>
            <a:ext cx="6629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th-TH" sz="2000">
              <a:latin typeface="Angsana New" pitchFamily="18" charset="-34"/>
            </a:endParaRPr>
          </a:p>
          <a:p>
            <a:pPr eaLnBrk="0" hangingPunct="0">
              <a:spcBef>
                <a:spcPct val="50000"/>
              </a:spcBef>
            </a:pPr>
            <a:endParaRPr lang="th-TH" sz="2000">
              <a:latin typeface="Angsana New" pitchFamily="18" charset="-34"/>
            </a:endParaRPr>
          </a:p>
          <a:p>
            <a:pPr eaLnBrk="0" hangingPunct="0">
              <a:spcBef>
                <a:spcPct val="50000"/>
              </a:spcBef>
            </a:pPr>
            <a:endParaRPr lang="th-TH" sz="2000">
              <a:latin typeface="Angsana New" pitchFamily="18" charset="-34"/>
            </a:endParaRPr>
          </a:p>
        </p:txBody>
      </p:sp>
      <p:sp>
        <p:nvSpPr>
          <p:cNvPr id="65540" name="Text Box 4" descr="Diagonal brick"/>
          <p:cNvSpPr txBox="1">
            <a:spLocks noChangeArrowheads="1"/>
          </p:cNvSpPr>
          <p:nvPr/>
        </p:nvSpPr>
        <p:spPr bwMode="auto">
          <a:xfrm>
            <a:off x="7246938" y="3932238"/>
            <a:ext cx="1143000" cy="788987"/>
          </a:xfrm>
          <a:prstGeom prst="rect">
            <a:avLst/>
          </a:prstGeom>
          <a:pattFill prst="diagBrick">
            <a:fgClr>
              <a:srgbClr val="00FF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th-TH" sz="1800">
              <a:latin typeface="Angsana New" pitchFamily="18" charset="-34"/>
            </a:endParaRPr>
          </a:p>
          <a:p>
            <a:pPr eaLnBrk="0" hangingPunct="0">
              <a:spcBef>
                <a:spcPct val="50000"/>
              </a:spcBef>
            </a:pPr>
            <a:endParaRPr lang="th-TH" sz="1800">
              <a:latin typeface="Angsana New" pitchFamily="18" charset="-34"/>
            </a:endParaRPr>
          </a:p>
        </p:txBody>
      </p:sp>
      <p:sp>
        <p:nvSpPr>
          <p:cNvPr id="65541" name="Rectangle 5" descr="25%"/>
          <p:cNvSpPr>
            <a:spLocks noChangeArrowheads="1"/>
          </p:cNvSpPr>
          <p:nvPr/>
        </p:nvSpPr>
        <p:spPr bwMode="auto">
          <a:xfrm>
            <a:off x="6929454" y="3340100"/>
            <a:ext cx="1452546" cy="381000"/>
          </a:xfrm>
          <a:prstGeom prst="rect">
            <a:avLst/>
          </a:prstGeom>
          <a:pattFill prst="pct25">
            <a:fgClr>
              <a:srgbClr val="33CCFF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>
                <a:latin typeface="Angsana New" pitchFamily="18" charset="-34"/>
              </a:rPr>
              <a:t>SUM : COURSE</a:t>
            </a:r>
            <a:endParaRPr lang="th-TH" sz="2000" b="1" dirty="0">
              <a:latin typeface="Angsana New" pitchFamily="18" charset="-34"/>
            </a:endParaRPr>
          </a:p>
        </p:txBody>
      </p:sp>
      <p:sp>
        <p:nvSpPr>
          <p:cNvPr id="65542" name="Rectangle 6" descr="25%"/>
          <p:cNvSpPr>
            <a:spLocks noChangeArrowheads="1"/>
          </p:cNvSpPr>
          <p:nvPr/>
        </p:nvSpPr>
        <p:spPr bwMode="auto">
          <a:xfrm>
            <a:off x="7556500" y="4776788"/>
            <a:ext cx="622300" cy="304800"/>
          </a:xfrm>
          <a:prstGeom prst="rect">
            <a:avLst/>
          </a:prstGeom>
          <a:pattFill prst="pct25">
            <a:fgClr>
              <a:srgbClr val="33CC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2400" b="1">
                <a:latin typeface="Angsana New" pitchFamily="18" charset="-34"/>
              </a:rPr>
              <a:t>20 ชม..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544513" y="3365500"/>
            <a:ext cx="64770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th-TH">
              <a:latin typeface="Angsana New" pitchFamily="18" charset="-34"/>
            </a:endParaRPr>
          </a:p>
          <a:p>
            <a:pPr eaLnBrk="0" hangingPunct="0">
              <a:spcBef>
                <a:spcPct val="50000"/>
              </a:spcBef>
            </a:pPr>
            <a:endParaRPr lang="th-TH">
              <a:latin typeface="Angsana New" pitchFamily="18" charset="-34"/>
            </a:endParaRPr>
          </a:p>
          <a:p>
            <a:pPr eaLnBrk="0" hangingPunct="0">
              <a:spcBef>
                <a:spcPct val="50000"/>
              </a:spcBef>
            </a:pPr>
            <a:endParaRPr lang="th-TH">
              <a:latin typeface="Angsana New" pitchFamily="18" charset="-34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2286000" y="3341688"/>
            <a:ext cx="622300" cy="304800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1800">
                <a:latin typeface="Angsana New" pitchFamily="18" charset="-34"/>
              </a:rPr>
              <a:t>หน่วย </a:t>
            </a:r>
            <a:r>
              <a:rPr lang="th-TH" sz="2400" b="1">
                <a:latin typeface="Angsana New" pitchFamily="18" charset="-34"/>
              </a:rPr>
              <a:t>2</a:t>
            </a:r>
            <a:r>
              <a:rPr lang="th-TH" sz="1800">
                <a:latin typeface="Angsana New" pitchFamily="18" charset="-34"/>
              </a:rPr>
              <a:t> </a:t>
            </a:r>
            <a:endParaRPr lang="th-TH">
              <a:latin typeface="Angsana New" pitchFamily="18" charset="-34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3843338" y="3324225"/>
            <a:ext cx="622300" cy="304800"/>
          </a:xfrm>
          <a:prstGeom prst="rect">
            <a:avLst/>
          </a:prstGeom>
          <a:solidFill>
            <a:srgbClr val="00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1800">
                <a:latin typeface="Angsana New" pitchFamily="18" charset="-34"/>
              </a:rPr>
              <a:t>หน่วย </a:t>
            </a:r>
            <a:r>
              <a:rPr lang="th-TH" sz="2400" b="1">
                <a:latin typeface="Angsana New" pitchFamily="18" charset="-34"/>
              </a:rPr>
              <a:t>3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5334000" y="3341688"/>
            <a:ext cx="622300" cy="304800"/>
          </a:xfrm>
          <a:prstGeom prst="rect">
            <a:avLst/>
          </a:prstGeom>
          <a:solidFill>
            <a:srgbClr val="66FFCC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1800">
                <a:latin typeface="Angsana New" pitchFamily="18" charset="-34"/>
              </a:rPr>
              <a:t>หน่วย </a:t>
            </a:r>
            <a:r>
              <a:rPr lang="th-TH" sz="2400" b="1">
                <a:latin typeface="Angsana New" pitchFamily="18" charset="-34"/>
              </a:rPr>
              <a:t>4</a:t>
            </a: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5299075" y="4776788"/>
            <a:ext cx="622300" cy="3048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2400" b="1">
                <a:latin typeface="Angsana New" pitchFamily="18" charset="-34"/>
              </a:rPr>
              <a:t>30 ชม..</a:t>
            </a: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3797300" y="4800600"/>
            <a:ext cx="622300" cy="3048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2400" b="1">
                <a:latin typeface="Angsana New" pitchFamily="18" charset="-34"/>
              </a:rPr>
              <a:t>20 ชม.</a:t>
            </a: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2273300" y="4800600"/>
            <a:ext cx="622300" cy="3048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2400" b="1">
                <a:latin typeface="Angsana New" pitchFamily="18" charset="-34"/>
              </a:rPr>
              <a:t>25 ชม</a:t>
            </a:r>
            <a:r>
              <a:rPr lang="th-TH" sz="2400">
                <a:latin typeface="Angsana New" pitchFamily="18" charset="-34"/>
              </a:rPr>
              <a:t>..</a:t>
            </a: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838200" y="3341688"/>
            <a:ext cx="622300" cy="304800"/>
          </a:xfrm>
          <a:prstGeom prst="rect">
            <a:avLst/>
          </a:prstGeom>
          <a:solidFill>
            <a:srgbClr val="FF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1800">
                <a:latin typeface="Angsana New" pitchFamily="18" charset="-34"/>
              </a:rPr>
              <a:t>หน่วย </a:t>
            </a:r>
            <a:r>
              <a:rPr lang="th-TH" sz="2400" b="1">
                <a:latin typeface="Angsana New" pitchFamily="18" charset="-34"/>
              </a:rPr>
              <a:t>1</a:t>
            </a: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611188" y="3797300"/>
            <a:ext cx="990600" cy="9128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th-TH" sz="1800">
                <a:latin typeface="Angsana New" pitchFamily="18" charset="-34"/>
              </a:rPr>
              <a:t>ม.ฐ. </a:t>
            </a:r>
            <a:r>
              <a:rPr lang="th-TH" sz="2400" b="1">
                <a:latin typeface="Angsana New" pitchFamily="18" charset="-34"/>
              </a:rPr>
              <a:t>1</a:t>
            </a:r>
          </a:p>
          <a:p>
            <a:pPr eaLnBrk="0" hangingPunct="0"/>
            <a:r>
              <a:rPr lang="th-TH" sz="1800">
                <a:latin typeface="Angsana New" pitchFamily="18" charset="-34"/>
              </a:rPr>
              <a:t>ม.ฐ.</a:t>
            </a:r>
            <a:r>
              <a:rPr lang="th-TH" sz="2400" b="1">
                <a:latin typeface="Angsana New" pitchFamily="18" charset="-34"/>
              </a:rPr>
              <a:t>2</a:t>
            </a:r>
          </a:p>
          <a:p>
            <a:pPr eaLnBrk="0" hangingPunct="0"/>
            <a:r>
              <a:rPr lang="th-TH" sz="1800">
                <a:latin typeface="Angsana New" pitchFamily="18" charset="-34"/>
              </a:rPr>
              <a:t>สาระ </a:t>
            </a:r>
            <a:endParaRPr lang="th-TH">
              <a:latin typeface="Angsana New" pitchFamily="18" charset="-34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838200" y="4800600"/>
            <a:ext cx="781050" cy="304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2400" b="1">
                <a:latin typeface="Angsana New" pitchFamily="18" charset="-34"/>
              </a:rPr>
              <a:t>25 ชม.</a:t>
            </a: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2133600" y="3810000"/>
            <a:ext cx="990600" cy="914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th-TH" sz="1800">
                <a:latin typeface="Angsana New" pitchFamily="18" charset="-34"/>
              </a:rPr>
              <a:t>ม.ฐ. </a:t>
            </a:r>
            <a:r>
              <a:rPr lang="th-TH" sz="2400" b="1">
                <a:latin typeface="Angsana New" pitchFamily="18" charset="-34"/>
              </a:rPr>
              <a:t>2</a:t>
            </a:r>
          </a:p>
          <a:p>
            <a:pPr eaLnBrk="0" hangingPunct="0"/>
            <a:r>
              <a:rPr lang="th-TH" sz="1800">
                <a:latin typeface="Angsana New" pitchFamily="18" charset="-34"/>
              </a:rPr>
              <a:t>ม.ฐ. </a:t>
            </a:r>
            <a:r>
              <a:rPr lang="th-TH" sz="2400" b="1">
                <a:latin typeface="Angsana New" pitchFamily="18" charset="-34"/>
              </a:rPr>
              <a:t>3</a:t>
            </a:r>
          </a:p>
          <a:p>
            <a:pPr eaLnBrk="0" hangingPunct="0"/>
            <a:r>
              <a:rPr lang="th-TH" sz="1800">
                <a:latin typeface="Angsana New" pitchFamily="18" charset="-34"/>
              </a:rPr>
              <a:t>สาระ </a:t>
            </a:r>
            <a:endParaRPr lang="th-TH">
              <a:latin typeface="Angsana New" pitchFamily="18" charset="-34"/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5181600" y="3810000"/>
            <a:ext cx="990600" cy="9144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th-TH" sz="1800">
                <a:latin typeface="Angsana New" pitchFamily="18" charset="-34"/>
              </a:rPr>
              <a:t>ม.ฐ. </a:t>
            </a:r>
            <a:r>
              <a:rPr lang="en-US" sz="2400" b="1">
                <a:latin typeface="Angsana New" pitchFamily="18" charset="-34"/>
              </a:rPr>
              <a:t>5</a:t>
            </a:r>
            <a:endParaRPr lang="th-TH" sz="2400">
              <a:latin typeface="Angsana New" pitchFamily="18" charset="-34"/>
            </a:endParaRPr>
          </a:p>
          <a:p>
            <a:pPr eaLnBrk="0" hangingPunct="0"/>
            <a:r>
              <a:rPr lang="th-TH" sz="2400">
                <a:latin typeface="Angsana New" pitchFamily="18" charset="-34"/>
              </a:rPr>
              <a:t>ม.ฐ.</a:t>
            </a:r>
            <a:r>
              <a:rPr lang="en-US" sz="1800">
                <a:latin typeface="Angsana New" pitchFamily="18" charset="-34"/>
              </a:rPr>
              <a:t>6</a:t>
            </a:r>
            <a:endParaRPr lang="th-TH" sz="1800">
              <a:latin typeface="Angsana New" pitchFamily="18" charset="-34"/>
            </a:endParaRPr>
          </a:p>
          <a:p>
            <a:pPr eaLnBrk="0" hangingPunct="0"/>
            <a:r>
              <a:rPr lang="th-TH" sz="1800">
                <a:latin typeface="Angsana New" pitchFamily="18" charset="-34"/>
              </a:rPr>
              <a:t>สาระ </a:t>
            </a:r>
            <a:endParaRPr lang="th-TH">
              <a:latin typeface="Angsana New" pitchFamily="18" charset="-34"/>
            </a:endParaRPr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3733800" y="3810000"/>
            <a:ext cx="990600" cy="914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th-TH" sz="1800">
                <a:latin typeface="Angsana New" pitchFamily="18" charset="-34"/>
              </a:rPr>
              <a:t>ม.ฐ. </a:t>
            </a:r>
            <a:r>
              <a:rPr lang="en-US" sz="2400" b="1">
                <a:latin typeface="Angsana New" pitchFamily="18" charset="-34"/>
              </a:rPr>
              <a:t>4</a:t>
            </a:r>
            <a:endParaRPr lang="th-TH" sz="2400" b="1">
              <a:latin typeface="Angsana New" pitchFamily="18" charset="-34"/>
            </a:endParaRPr>
          </a:p>
          <a:p>
            <a:pPr eaLnBrk="0" hangingPunct="0"/>
            <a:r>
              <a:rPr lang="th-TH" sz="1800">
                <a:latin typeface="Angsana New" pitchFamily="18" charset="-34"/>
              </a:rPr>
              <a:t>ม.ฐ.</a:t>
            </a:r>
            <a:r>
              <a:rPr lang="en-US" sz="2400" b="1">
                <a:latin typeface="Angsana New" pitchFamily="18" charset="-34"/>
              </a:rPr>
              <a:t>5</a:t>
            </a:r>
            <a:endParaRPr lang="th-TH" sz="2400" b="1">
              <a:latin typeface="Angsana New" pitchFamily="18" charset="-34"/>
            </a:endParaRPr>
          </a:p>
          <a:p>
            <a:pPr eaLnBrk="0" hangingPunct="0"/>
            <a:r>
              <a:rPr lang="th-TH" sz="1800">
                <a:latin typeface="Angsana New" pitchFamily="18" charset="-34"/>
              </a:rPr>
              <a:t>สาระ </a:t>
            </a:r>
            <a:endParaRPr lang="th-TH">
              <a:latin typeface="Angsana New" pitchFamily="18" charset="-34"/>
            </a:endParaRPr>
          </a:p>
        </p:txBody>
      </p:sp>
      <p:sp>
        <p:nvSpPr>
          <p:cNvPr id="65556" name="AutoShape 20"/>
          <p:cNvSpPr>
            <a:spLocks noChangeArrowheads="1"/>
          </p:cNvSpPr>
          <p:nvPr/>
        </p:nvSpPr>
        <p:spPr bwMode="auto">
          <a:xfrm>
            <a:off x="1752600" y="4191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FI" sz="1800">
              <a:latin typeface="Verdana" pitchFamily="34" charset="0"/>
            </a:endParaRPr>
          </a:p>
        </p:txBody>
      </p:sp>
      <p:sp>
        <p:nvSpPr>
          <p:cNvPr id="65557" name="AutoShape 21"/>
          <p:cNvSpPr>
            <a:spLocks noChangeArrowheads="1"/>
          </p:cNvSpPr>
          <p:nvPr/>
        </p:nvSpPr>
        <p:spPr bwMode="auto">
          <a:xfrm>
            <a:off x="3276600" y="4191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FI" sz="1800">
              <a:latin typeface="Verdana" pitchFamily="34" charset="0"/>
            </a:endParaRPr>
          </a:p>
        </p:txBody>
      </p:sp>
      <p:sp>
        <p:nvSpPr>
          <p:cNvPr id="65558" name="AutoShape 22"/>
          <p:cNvSpPr>
            <a:spLocks noChangeArrowheads="1"/>
          </p:cNvSpPr>
          <p:nvPr/>
        </p:nvSpPr>
        <p:spPr bwMode="auto">
          <a:xfrm>
            <a:off x="4800600" y="41910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FI" sz="1800">
              <a:latin typeface="Verdana" pitchFamily="34" charset="0"/>
            </a:endParaRPr>
          </a:p>
        </p:txBody>
      </p:sp>
      <p:sp>
        <p:nvSpPr>
          <p:cNvPr id="65559" name="AutoShape 23"/>
          <p:cNvSpPr>
            <a:spLocks noChangeArrowheads="1"/>
          </p:cNvSpPr>
          <p:nvPr/>
        </p:nvSpPr>
        <p:spPr bwMode="auto">
          <a:xfrm>
            <a:off x="6361113" y="418465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FI" sz="1800">
              <a:latin typeface="Verdana" pitchFamily="34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57224" y="3644900"/>
            <a:ext cx="7062787" cy="455613"/>
            <a:chOff x="591" y="2304"/>
            <a:chExt cx="4449" cy="288"/>
          </a:xfrm>
        </p:grpSpPr>
        <p:sp>
          <p:nvSpPr>
            <p:cNvPr id="88138" name="Oval 25"/>
            <p:cNvSpPr>
              <a:spLocks noChangeArrowheads="1"/>
            </p:cNvSpPr>
            <p:nvPr/>
          </p:nvSpPr>
          <p:spPr bwMode="auto">
            <a:xfrm>
              <a:off x="591" y="2308"/>
              <a:ext cx="240" cy="192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r>
                <a:rPr lang="th-TH" sz="2400" dirty="0">
                  <a:latin typeface="Angsana New" pitchFamily="18" charset="-34"/>
                </a:rPr>
                <a:t>     </a:t>
              </a:r>
              <a:r>
                <a:rPr lang="th-TH" sz="2400" dirty="0" smtClean="0">
                  <a:latin typeface="Angsana New" pitchFamily="18" charset="-34"/>
                </a:rPr>
                <a:t>              </a:t>
              </a:r>
              <a:r>
                <a:rPr lang="th-TH" sz="2000" b="1" dirty="0" smtClean="0">
                  <a:latin typeface="Angsana New" pitchFamily="18" charset="-34"/>
                </a:rPr>
                <a:t>280</a:t>
              </a:r>
              <a:endParaRPr lang="th-TH" sz="2000" b="1" dirty="0">
                <a:latin typeface="Angsana New" pitchFamily="18" charset="-34"/>
              </a:endParaRPr>
            </a:p>
          </p:txBody>
        </p:sp>
        <p:sp>
          <p:nvSpPr>
            <p:cNvPr id="88139" name="Oval 26"/>
            <p:cNvSpPr>
              <a:spLocks noChangeArrowheads="1"/>
            </p:cNvSpPr>
            <p:nvPr/>
          </p:nvSpPr>
          <p:spPr bwMode="auto">
            <a:xfrm>
              <a:off x="1488" y="2304"/>
              <a:ext cx="240" cy="192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sz="2000" b="1">
                  <a:latin typeface="Angsana New" pitchFamily="18" charset="-34"/>
                </a:rPr>
                <a:t>160</a:t>
              </a:r>
            </a:p>
          </p:txBody>
        </p:sp>
        <p:sp>
          <p:nvSpPr>
            <p:cNvPr id="88140" name="Oval 27"/>
            <p:cNvSpPr>
              <a:spLocks noChangeArrowheads="1"/>
            </p:cNvSpPr>
            <p:nvPr/>
          </p:nvSpPr>
          <p:spPr bwMode="auto">
            <a:xfrm>
              <a:off x="2496" y="2304"/>
              <a:ext cx="240" cy="192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sz="2000" b="1">
                  <a:latin typeface="Angsana New" pitchFamily="18" charset="-34"/>
                </a:rPr>
                <a:t>120</a:t>
              </a:r>
            </a:p>
          </p:txBody>
        </p:sp>
        <p:sp>
          <p:nvSpPr>
            <p:cNvPr id="88141" name="Oval 28"/>
            <p:cNvSpPr>
              <a:spLocks noChangeArrowheads="1"/>
            </p:cNvSpPr>
            <p:nvPr/>
          </p:nvSpPr>
          <p:spPr bwMode="auto">
            <a:xfrm>
              <a:off x="3456" y="2304"/>
              <a:ext cx="240" cy="19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sz="2000" b="1">
                  <a:latin typeface="Angsana New" pitchFamily="18" charset="-34"/>
                </a:rPr>
                <a:t>240</a:t>
              </a:r>
            </a:p>
          </p:txBody>
        </p:sp>
        <p:sp>
          <p:nvSpPr>
            <p:cNvPr id="88142" name="Oval 29"/>
            <p:cNvSpPr>
              <a:spLocks noChangeArrowheads="1"/>
            </p:cNvSpPr>
            <p:nvPr/>
          </p:nvSpPr>
          <p:spPr bwMode="auto">
            <a:xfrm>
              <a:off x="4800" y="2400"/>
              <a:ext cx="240" cy="19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sz="2400" b="1">
                  <a:latin typeface="Angsana New" pitchFamily="18" charset="-34"/>
                </a:rPr>
                <a:t>200</a:t>
              </a:r>
            </a:p>
          </p:txBody>
        </p:sp>
      </p:grpSp>
      <p:sp>
        <p:nvSpPr>
          <p:cNvPr id="65566" name="AutoShape 30"/>
          <p:cNvSpPr>
            <a:spLocks noChangeArrowheads="1"/>
          </p:cNvSpPr>
          <p:nvPr/>
        </p:nvSpPr>
        <p:spPr bwMode="auto">
          <a:xfrm>
            <a:off x="611188" y="4903788"/>
            <a:ext cx="228600" cy="458787"/>
          </a:xfrm>
          <a:prstGeom prst="downArrow">
            <a:avLst>
              <a:gd name="adj1" fmla="val 50000"/>
              <a:gd name="adj2" fmla="val 50174"/>
            </a:avLst>
          </a:prstGeom>
          <a:solidFill>
            <a:srgbClr val="9933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FI" sz="1800">
              <a:latin typeface="Verdana" pitchFamily="34" charset="0"/>
            </a:endParaRPr>
          </a:p>
        </p:txBody>
      </p:sp>
      <p:sp>
        <p:nvSpPr>
          <p:cNvPr id="65567" name="Oval 31"/>
          <p:cNvSpPr>
            <a:spLocks noChangeArrowheads="1"/>
          </p:cNvSpPr>
          <p:nvPr/>
        </p:nvSpPr>
        <p:spPr bwMode="auto">
          <a:xfrm>
            <a:off x="8499475" y="3844925"/>
            <a:ext cx="533400" cy="457200"/>
          </a:xfrm>
          <a:prstGeom prst="ellipse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th-TH" sz="3200" b="1">
                <a:latin typeface="Angsana New" pitchFamily="18" charset="-34"/>
              </a:rPr>
              <a:t>1000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39750" y="5494338"/>
            <a:ext cx="1058863" cy="1066800"/>
            <a:chOff x="432" y="3456"/>
            <a:chExt cx="576" cy="672"/>
          </a:xfrm>
        </p:grpSpPr>
        <p:sp>
          <p:nvSpPr>
            <p:cNvPr id="88135" name="Rectangle 33"/>
            <p:cNvSpPr>
              <a:spLocks noChangeArrowheads="1"/>
            </p:cNvSpPr>
            <p:nvPr/>
          </p:nvSpPr>
          <p:spPr bwMode="auto">
            <a:xfrm>
              <a:off x="432" y="3456"/>
              <a:ext cx="576" cy="4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th-TH" sz="2000">
                  <a:latin typeface="Angsana New" pitchFamily="18" charset="-34"/>
                </a:rPr>
                <a:t>  แผน  1          </a:t>
              </a:r>
            </a:p>
            <a:p>
              <a:pPr eaLnBrk="0" hangingPunct="0"/>
              <a:r>
                <a:rPr lang="th-TH" sz="2000">
                  <a:latin typeface="Angsana New" pitchFamily="18" charset="-34"/>
                </a:rPr>
                <a:t> </a:t>
              </a:r>
            </a:p>
            <a:p>
              <a:pPr eaLnBrk="0" hangingPunct="0"/>
              <a:endParaRPr lang="th-TH" sz="2000">
                <a:latin typeface="Angsana New" pitchFamily="18" charset="-34"/>
              </a:endParaRPr>
            </a:p>
          </p:txBody>
        </p:sp>
        <p:sp>
          <p:nvSpPr>
            <p:cNvPr id="88136" name="Rectangle 34"/>
            <p:cNvSpPr>
              <a:spLocks noChangeArrowheads="1"/>
            </p:cNvSpPr>
            <p:nvPr/>
          </p:nvSpPr>
          <p:spPr bwMode="auto">
            <a:xfrm>
              <a:off x="528" y="3984"/>
              <a:ext cx="432" cy="144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latin typeface="Angsana New" pitchFamily="18" charset="-34"/>
                </a:rPr>
                <a:t>6</a:t>
              </a:r>
              <a:r>
                <a:rPr lang="th-TH" sz="2000" b="1">
                  <a:latin typeface="Angsana New" pitchFamily="18" charset="-34"/>
                </a:rPr>
                <a:t> ชม.</a:t>
              </a:r>
            </a:p>
          </p:txBody>
        </p:sp>
        <p:sp>
          <p:nvSpPr>
            <p:cNvPr id="88137" name="Oval 35"/>
            <p:cNvSpPr>
              <a:spLocks noChangeArrowheads="1"/>
            </p:cNvSpPr>
            <p:nvPr/>
          </p:nvSpPr>
          <p:spPr bwMode="auto">
            <a:xfrm>
              <a:off x="440" y="3733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sz="2400" b="1">
                  <a:latin typeface="Angsana New" pitchFamily="18" charset="-34"/>
                </a:rPr>
                <a:t>50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179638" y="5492750"/>
            <a:ext cx="914400" cy="1058863"/>
            <a:chOff x="1373" y="3460"/>
            <a:chExt cx="576" cy="668"/>
          </a:xfrm>
        </p:grpSpPr>
        <p:sp>
          <p:nvSpPr>
            <p:cNvPr id="88132" name="Rectangle 37"/>
            <p:cNvSpPr>
              <a:spLocks noChangeArrowheads="1"/>
            </p:cNvSpPr>
            <p:nvPr/>
          </p:nvSpPr>
          <p:spPr bwMode="auto">
            <a:xfrm>
              <a:off x="1373" y="3460"/>
              <a:ext cx="576" cy="4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th-TH" sz="2000">
                  <a:latin typeface="Angsana New" pitchFamily="18" charset="-34"/>
                </a:rPr>
                <a:t> แผน  2          </a:t>
              </a:r>
            </a:p>
            <a:p>
              <a:pPr eaLnBrk="0" hangingPunct="0"/>
              <a:endParaRPr lang="th-TH" sz="2000">
                <a:latin typeface="Angsana New" pitchFamily="18" charset="-34"/>
              </a:endParaRPr>
            </a:p>
            <a:p>
              <a:pPr eaLnBrk="0" hangingPunct="0"/>
              <a:r>
                <a:rPr lang="th-TH" sz="2000">
                  <a:latin typeface="Angsana New" pitchFamily="18" charset="-34"/>
                </a:rPr>
                <a:t> </a:t>
              </a:r>
            </a:p>
          </p:txBody>
        </p:sp>
        <p:sp>
          <p:nvSpPr>
            <p:cNvPr id="88133" name="Rectangle 38"/>
            <p:cNvSpPr>
              <a:spLocks noChangeArrowheads="1"/>
            </p:cNvSpPr>
            <p:nvPr/>
          </p:nvSpPr>
          <p:spPr bwMode="auto">
            <a:xfrm>
              <a:off x="1428" y="3984"/>
              <a:ext cx="432" cy="144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>
                  <a:latin typeface="Angsana New" pitchFamily="18" charset="-34"/>
                </a:rPr>
                <a:t>5</a:t>
              </a:r>
              <a:r>
                <a:rPr lang="th-TH" sz="2400" b="1">
                  <a:latin typeface="Angsana New" pitchFamily="18" charset="-34"/>
                </a:rPr>
                <a:t> ชม.</a:t>
              </a:r>
            </a:p>
          </p:txBody>
        </p:sp>
        <p:sp>
          <p:nvSpPr>
            <p:cNvPr id="88134" name="Oval 39" descr="25%"/>
            <p:cNvSpPr>
              <a:spLocks noChangeArrowheads="1"/>
            </p:cNvSpPr>
            <p:nvPr/>
          </p:nvSpPr>
          <p:spPr bwMode="auto">
            <a:xfrm>
              <a:off x="1377" y="3733"/>
              <a:ext cx="240" cy="192"/>
            </a:xfrm>
            <a:prstGeom prst="ellipse">
              <a:avLst/>
            </a:prstGeom>
            <a:pattFill prst="pct25">
              <a:fgClr>
                <a:srgbClr val="CCCC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sz="2400" b="1">
                  <a:latin typeface="Angsana New" pitchFamily="18" charset="-34"/>
                </a:rPr>
                <a:t>40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3775075" y="5492750"/>
            <a:ext cx="914400" cy="1066800"/>
            <a:chOff x="2378" y="3460"/>
            <a:chExt cx="576" cy="672"/>
          </a:xfrm>
        </p:grpSpPr>
        <p:sp>
          <p:nvSpPr>
            <p:cNvPr id="88129" name="Rectangle 41"/>
            <p:cNvSpPr>
              <a:spLocks noChangeArrowheads="1"/>
            </p:cNvSpPr>
            <p:nvPr/>
          </p:nvSpPr>
          <p:spPr bwMode="auto">
            <a:xfrm>
              <a:off x="2378" y="3460"/>
              <a:ext cx="576" cy="4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th-TH" sz="2000">
                  <a:latin typeface="Angsana New" pitchFamily="18" charset="-34"/>
                </a:rPr>
                <a:t>  แผน  3         </a:t>
              </a:r>
            </a:p>
            <a:p>
              <a:pPr eaLnBrk="0" hangingPunct="0"/>
              <a:endParaRPr lang="th-TH" sz="2000">
                <a:latin typeface="Angsana New" pitchFamily="18" charset="-34"/>
              </a:endParaRPr>
            </a:p>
            <a:p>
              <a:pPr eaLnBrk="0" hangingPunct="0"/>
              <a:endParaRPr lang="th-TH" sz="2000">
                <a:latin typeface="Angsana New" pitchFamily="18" charset="-34"/>
              </a:endParaRPr>
            </a:p>
          </p:txBody>
        </p:sp>
        <p:sp>
          <p:nvSpPr>
            <p:cNvPr id="88130" name="Rectangle 42"/>
            <p:cNvSpPr>
              <a:spLocks noChangeArrowheads="1"/>
            </p:cNvSpPr>
            <p:nvPr/>
          </p:nvSpPr>
          <p:spPr bwMode="auto">
            <a:xfrm>
              <a:off x="2418" y="3988"/>
              <a:ext cx="432" cy="144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b="1">
                  <a:latin typeface="Angsana New" pitchFamily="18" charset="-34"/>
                </a:rPr>
                <a:t>4</a:t>
              </a:r>
              <a:r>
                <a:rPr lang="th-TH" sz="2400" b="1">
                  <a:latin typeface="Angsana New" pitchFamily="18" charset="-34"/>
                </a:rPr>
                <a:t> ชม.</a:t>
              </a:r>
            </a:p>
          </p:txBody>
        </p:sp>
        <p:sp>
          <p:nvSpPr>
            <p:cNvPr id="88131" name="Oval 43"/>
            <p:cNvSpPr>
              <a:spLocks noChangeArrowheads="1"/>
            </p:cNvSpPr>
            <p:nvPr/>
          </p:nvSpPr>
          <p:spPr bwMode="auto">
            <a:xfrm>
              <a:off x="2389" y="3740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sz="2400" b="1">
                  <a:latin typeface="Angsana New" pitchFamily="18" charset="-34"/>
                </a:rPr>
                <a:t>60</a:t>
              </a:r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5219700" y="5494338"/>
            <a:ext cx="914400" cy="1084262"/>
            <a:chOff x="3286" y="3460"/>
            <a:chExt cx="576" cy="683"/>
          </a:xfrm>
        </p:grpSpPr>
        <p:sp>
          <p:nvSpPr>
            <p:cNvPr id="88126" name="Rectangle 45"/>
            <p:cNvSpPr>
              <a:spLocks noChangeArrowheads="1"/>
            </p:cNvSpPr>
            <p:nvPr/>
          </p:nvSpPr>
          <p:spPr bwMode="auto">
            <a:xfrm>
              <a:off x="3286" y="3460"/>
              <a:ext cx="576" cy="4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th-TH" sz="2000">
                  <a:latin typeface="Angsana New" pitchFamily="18" charset="-34"/>
                </a:rPr>
                <a:t>  แผน  4        </a:t>
              </a:r>
            </a:p>
            <a:p>
              <a:pPr eaLnBrk="0" hangingPunct="0"/>
              <a:r>
                <a:rPr lang="th-TH" sz="2000">
                  <a:latin typeface="Angsana New" pitchFamily="18" charset="-34"/>
                </a:rPr>
                <a:t> </a:t>
              </a:r>
            </a:p>
            <a:p>
              <a:pPr eaLnBrk="0" hangingPunct="0"/>
              <a:endParaRPr lang="th-TH" sz="2000">
                <a:latin typeface="Angsana New" pitchFamily="18" charset="-34"/>
              </a:endParaRPr>
            </a:p>
          </p:txBody>
        </p:sp>
        <p:sp>
          <p:nvSpPr>
            <p:cNvPr id="88127" name="Rectangle 46"/>
            <p:cNvSpPr>
              <a:spLocks noChangeArrowheads="1"/>
            </p:cNvSpPr>
            <p:nvPr/>
          </p:nvSpPr>
          <p:spPr bwMode="auto">
            <a:xfrm>
              <a:off x="3356" y="3999"/>
              <a:ext cx="432" cy="144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sz="2400" b="1">
                  <a:latin typeface="Angsana New" pitchFamily="18" charset="-34"/>
                </a:rPr>
                <a:t>5 ชม.</a:t>
              </a:r>
            </a:p>
          </p:txBody>
        </p:sp>
        <p:sp>
          <p:nvSpPr>
            <p:cNvPr id="88128" name="Oval 47"/>
            <p:cNvSpPr>
              <a:spLocks noChangeArrowheads="1"/>
            </p:cNvSpPr>
            <p:nvPr/>
          </p:nvSpPr>
          <p:spPr bwMode="auto">
            <a:xfrm>
              <a:off x="3290" y="3740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sz="2400" b="1">
                  <a:latin typeface="Angsana New" pitchFamily="18" charset="-34"/>
                </a:rPr>
                <a:t>50</a:t>
              </a:r>
            </a:p>
          </p:txBody>
        </p:sp>
      </p:grp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6948488" y="5229225"/>
            <a:ext cx="2027237" cy="1547813"/>
            <a:chOff x="4564" y="3264"/>
            <a:chExt cx="1141" cy="975"/>
          </a:xfrm>
        </p:grpSpPr>
        <p:sp>
          <p:nvSpPr>
            <p:cNvPr id="88121" name="Text Box 49"/>
            <p:cNvSpPr txBox="1">
              <a:spLocks noChangeArrowheads="1"/>
            </p:cNvSpPr>
            <p:nvPr/>
          </p:nvSpPr>
          <p:spPr bwMode="auto">
            <a:xfrm>
              <a:off x="4564" y="3508"/>
              <a:ext cx="720" cy="49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th-TH" sz="1800">
                <a:latin typeface="Angsana New" pitchFamily="18" charset="-34"/>
              </a:endParaRPr>
            </a:p>
            <a:p>
              <a:pPr eaLnBrk="0" hangingPunct="0">
                <a:spcBef>
                  <a:spcPct val="50000"/>
                </a:spcBef>
              </a:pPr>
              <a:endParaRPr lang="th-TH" sz="1800">
                <a:latin typeface="Angsana New" pitchFamily="18" charset="-34"/>
              </a:endParaRPr>
            </a:p>
          </p:txBody>
        </p:sp>
        <p:sp>
          <p:nvSpPr>
            <p:cNvPr id="88122" name="Rectangle 50"/>
            <p:cNvSpPr>
              <a:spLocks noChangeArrowheads="1"/>
            </p:cNvSpPr>
            <p:nvPr/>
          </p:nvSpPr>
          <p:spPr bwMode="auto">
            <a:xfrm>
              <a:off x="4564" y="3264"/>
              <a:ext cx="720" cy="192"/>
            </a:xfrm>
            <a:prstGeom prst="rect">
              <a:avLst/>
            </a:prstGeom>
            <a:solidFill>
              <a:srgbClr val="FFC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b="1">
                  <a:latin typeface="Angsana New" pitchFamily="18" charset="-34"/>
                </a:rPr>
                <a:t>SUM : Unit</a:t>
              </a:r>
              <a:endParaRPr lang="th-TH" sz="2000" b="1">
                <a:latin typeface="Angsana New" pitchFamily="18" charset="-34"/>
              </a:endParaRPr>
            </a:p>
          </p:txBody>
        </p:sp>
        <p:sp>
          <p:nvSpPr>
            <p:cNvPr id="88123" name="Oval 51"/>
            <p:cNvSpPr>
              <a:spLocks noChangeArrowheads="1"/>
            </p:cNvSpPr>
            <p:nvPr/>
          </p:nvSpPr>
          <p:spPr bwMode="auto">
            <a:xfrm>
              <a:off x="5369" y="3615"/>
              <a:ext cx="336" cy="288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b="1">
                  <a:latin typeface="Angsana New" pitchFamily="18" charset="-34"/>
                </a:rPr>
                <a:t>280</a:t>
              </a:r>
            </a:p>
          </p:txBody>
        </p:sp>
        <p:sp>
          <p:nvSpPr>
            <p:cNvPr id="88124" name="Oval 52"/>
            <p:cNvSpPr>
              <a:spLocks noChangeArrowheads="1"/>
            </p:cNvSpPr>
            <p:nvPr/>
          </p:nvSpPr>
          <p:spPr bwMode="auto">
            <a:xfrm>
              <a:off x="4608" y="3792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b="1">
                  <a:latin typeface="Angsana New" pitchFamily="18" charset="-34"/>
                </a:rPr>
                <a:t>80</a:t>
              </a:r>
            </a:p>
          </p:txBody>
        </p:sp>
        <p:sp>
          <p:nvSpPr>
            <p:cNvPr id="88125" name="Rectangle 53"/>
            <p:cNvSpPr>
              <a:spLocks noChangeArrowheads="1"/>
            </p:cNvSpPr>
            <p:nvPr/>
          </p:nvSpPr>
          <p:spPr bwMode="auto">
            <a:xfrm>
              <a:off x="4763" y="4047"/>
              <a:ext cx="392" cy="192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h-TH" b="1">
                  <a:latin typeface="Angsana New" pitchFamily="18" charset="-34"/>
                </a:rPr>
                <a:t>5 ชม..</a:t>
              </a:r>
            </a:p>
          </p:txBody>
        </p:sp>
      </p:grpSp>
      <p:sp>
        <p:nvSpPr>
          <p:cNvPr id="88096" name="Line 54"/>
          <p:cNvSpPr>
            <a:spLocks noChangeShapeType="1"/>
          </p:cNvSpPr>
          <p:nvPr/>
        </p:nvSpPr>
        <p:spPr bwMode="auto">
          <a:xfrm>
            <a:off x="1143000" y="1447800"/>
            <a:ext cx="2286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312738" y="692150"/>
            <a:ext cx="8507412" cy="2508250"/>
            <a:chOff x="96" y="436"/>
            <a:chExt cx="5376" cy="1580"/>
          </a:xfrm>
        </p:grpSpPr>
        <p:sp>
          <p:nvSpPr>
            <p:cNvPr id="88102" name="Text Box 56"/>
            <p:cNvSpPr txBox="1">
              <a:spLocks noChangeArrowheads="1"/>
            </p:cNvSpPr>
            <p:nvPr/>
          </p:nvSpPr>
          <p:spPr bwMode="auto">
            <a:xfrm>
              <a:off x="96" y="436"/>
              <a:ext cx="5376" cy="1580"/>
            </a:xfrm>
            <a:prstGeom prst="rect">
              <a:avLst/>
            </a:prstGeom>
            <a:solidFill>
              <a:srgbClr val="FFCC99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>
                <a:lnSpc>
                  <a:spcPct val="30000"/>
                </a:lnSpc>
                <a:spcBef>
                  <a:spcPct val="50000"/>
                </a:spcBef>
              </a:pPr>
              <a:endParaRPr lang="th-TH">
                <a:latin typeface="Angsana New" pitchFamily="18" charset="-34"/>
              </a:endParaRPr>
            </a:p>
            <a:p>
              <a:pPr eaLnBrk="0" hangingPunct="0">
                <a:lnSpc>
                  <a:spcPct val="40000"/>
                </a:lnSpc>
                <a:spcBef>
                  <a:spcPct val="25000"/>
                </a:spcBef>
              </a:pPr>
              <a:r>
                <a:rPr lang="th-TH">
                  <a:latin typeface="Angsana New" pitchFamily="18" charset="-34"/>
                </a:rPr>
                <a:t>ม.ฐ. 1				สาระ                                                          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th-TH">
                  <a:latin typeface="Angsana New" pitchFamily="18" charset="-34"/>
                </a:rPr>
                <a:t>ม.ฐ. 2 				สาระ                                                                                     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th-TH">
                  <a:latin typeface="Angsana New" pitchFamily="18" charset="-34"/>
                </a:rPr>
                <a:t>ม.ฐ. 3				สาระ                                                                             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th-TH">
                  <a:latin typeface="Angsana New" pitchFamily="18" charset="-34"/>
                </a:rPr>
                <a:t>ม.ฐ. 4 				สาระ                                                                          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th-TH">
                  <a:latin typeface="Angsana New" pitchFamily="18" charset="-34"/>
                </a:rPr>
                <a:t>ม.ฐ. 5 				สาระ                                                                          </a:t>
              </a:r>
            </a:p>
            <a:p>
              <a:pPr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th-TH">
                  <a:latin typeface="Angsana New" pitchFamily="18" charset="-34"/>
                </a:rPr>
                <a:t>ม.ฐ. 6				สาระ</a:t>
              </a:r>
            </a:p>
          </p:txBody>
        </p:sp>
        <p:sp>
          <p:nvSpPr>
            <p:cNvPr id="88103" name="Line 57"/>
            <p:cNvSpPr>
              <a:spLocks noChangeShapeType="1"/>
            </p:cNvSpPr>
            <p:nvPr/>
          </p:nvSpPr>
          <p:spPr bwMode="auto">
            <a:xfrm>
              <a:off x="573" y="676"/>
              <a:ext cx="15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88104" name="Oval 58"/>
            <p:cNvSpPr>
              <a:spLocks noChangeArrowheads="1"/>
            </p:cNvSpPr>
            <p:nvPr/>
          </p:nvSpPr>
          <p:spPr bwMode="auto">
            <a:xfrm>
              <a:off x="2903" y="454"/>
              <a:ext cx="253" cy="233"/>
            </a:xfrm>
            <a:prstGeom prst="ellipse">
              <a:avLst/>
            </a:prstGeom>
            <a:solidFill>
              <a:srgbClr val="FF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tIns="72000" anchor="ctr">
              <a:spAutoFit/>
            </a:bodyPr>
            <a:lstStyle/>
            <a:p>
              <a:pPr algn="ct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th-TH">
                  <a:latin typeface="Angsana New" pitchFamily="18" charset="-34"/>
                </a:rPr>
                <a:t>1</a:t>
              </a:r>
            </a:p>
          </p:txBody>
        </p:sp>
        <p:sp>
          <p:nvSpPr>
            <p:cNvPr id="88105" name="Line 59"/>
            <p:cNvSpPr>
              <a:spLocks noChangeShapeType="1"/>
            </p:cNvSpPr>
            <p:nvPr/>
          </p:nvSpPr>
          <p:spPr bwMode="auto">
            <a:xfrm>
              <a:off x="3242" y="658"/>
              <a:ext cx="15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88106" name="Line 60"/>
            <p:cNvSpPr>
              <a:spLocks noChangeShapeType="1"/>
            </p:cNvSpPr>
            <p:nvPr/>
          </p:nvSpPr>
          <p:spPr bwMode="auto">
            <a:xfrm>
              <a:off x="573" y="1144"/>
              <a:ext cx="15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88107" name="Line 61"/>
            <p:cNvSpPr>
              <a:spLocks noChangeShapeType="1"/>
            </p:cNvSpPr>
            <p:nvPr/>
          </p:nvSpPr>
          <p:spPr bwMode="auto">
            <a:xfrm>
              <a:off x="584" y="1376"/>
              <a:ext cx="15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88108" name="Line 62"/>
            <p:cNvSpPr>
              <a:spLocks noChangeShapeType="1"/>
            </p:cNvSpPr>
            <p:nvPr/>
          </p:nvSpPr>
          <p:spPr bwMode="auto">
            <a:xfrm>
              <a:off x="581" y="1608"/>
              <a:ext cx="15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88109" name="Line 63"/>
            <p:cNvSpPr>
              <a:spLocks noChangeShapeType="1"/>
            </p:cNvSpPr>
            <p:nvPr/>
          </p:nvSpPr>
          <p:spPr bwMode="auto">
            <a:xfrm>
              <a:off x="580" y="1845"/>
              <a:ext cx="15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88110" name="Line 64"/>
            <p:cNvSpPr>
              <a:spLocks noChangeShapeType="1"/>
            </p:cNvSpPr>
            <p:nvPr/>
          </p:nvSpPr>
          <p:spPr bwMode="auto">
            <a:xfrm>
              <a:off x="3238" y="1130"/>
              <a:ext cx="15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88111" name="Line 65"/>
            <p:cNvSpPr>
              <a:spLocks noChangeShapeType="1"/>
            </p:cNvSpPr>
            <p:nvPr/>
          </p:nvSpPr>
          <p:spPr bwMode="auto">
            <a:xfrm>
              <a:off x="3238" y="887"/>
              <a:ext cx="15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88112" name="Line 66"/>
            <p:cNvSpPr>
              <a:spLocks noChangeShapeType="1"/>
            </p:cNvSpPr>
            <p:nvPr/>
          </p:nvSpPr>
          <p:spPr bwMode="auto">
            <a:xfrm>
              <a:off x="3242" y="1373"/>
              <a:ext cx="15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88113" name="Line 67"/>
            <p:cNvSpPr>
              <a:spLocks noChangeShapeType="1"/>
            </p:cNvSpPr>
            <p:nvPr/>
          </p:nvSpPr>
          <p:spPr bwMode="auto">
            <a:xfrm>
              <a:off x="3227" y="1841"/>
              <a:ext cx="15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88114" name="Line 68"/>
            <p:cNvSpPr>
              <a:spLocks noChangeShapeType="1"/>
            </p:cNvSpPr>
            <p:nvPr/>
          </p:nvSpPr>
          <p:spPr bwMode="auto">
            <a:xfrm>
              <a:off x="592" y="905"/>
              <a:ext cx="15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88115" name="Line 69"/>
            <p:cNvSpPr>
              <a:spLocks noChangeShapeType="1"/>
            </p:cNvSpPr>
            <p:nvPr/>
          </p:nvSpPr>
          <p:spPr bwMode="auto">
            <a:xfrm>
              <a:off x="3239" y="1608"/>
              <a:ext cx="158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th-TH"/>
            </a:p>
          </p:txBody>
        </p:sp>
        <p:sp>
          <p:nvSpPr>
            <p:cNvPr id="88116" name="Oval 70"/>
            <p:cNvSpPr>
              <a:spLocks noChangeArrowheads="1"/>
            </p:cNvSpPr>
            <p:nvPr/>
          </p:nvSpPr>
          <p:spPr bwMode="auto">
            <a:xfrm>
              <a:off x="2903" y="714"/>
              <a:ext cx="253" cy="233"/>
            </a:xfrm>
            <a:prstGeom prst="ellipse">
              <a:avLst/>
            </a:prstGeom>
            <a:solidFill>
              <a:srgbClr val="FF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tIns="72000" anchor="ctr">
              <a:spAutoFit/>
            </a:bodyPr>
            <a:lstStyle/>
            <a:p>
              <a:pPr algn="ct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th-TH">
                  <a:latin typeface="Angsana New" pitchFamily="18" charset="-34"/>
                </a:rPr>
                <a:t>2</a:t>
              </a:r>
            </a:p>
          </p:txBody>
        </p:sp>
        <p:sp>
          <p:nvSpPr>
            <p:cNvPr id="88117" name="Oval 71"/>
            <p:cNvSpPr>
              <a:spLocks noChangeArrowheads="1"/>
            </p:cNvSpPr>
            <p:nvPr/>
          </p:nvSpPr>
          <p:spPr bwMode="auto">
            <a:xfrm>
              <a:off x="2900" y="978"/>
              <a:ext cx="253" cy="233"/>
            </a:xfrm>
            <a:prstGeom prst="ellipse">
              <a:avLst/>
            </a:prstGeom>
            <a:solidFill>
              <a:srgbClr val="FF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tIns="72000" anchor="ctr">
              <a:spAutoFit/>
            </a:bodyPr>
            <a:lstStyle/>
            <a:p>
              <a:pPr algn="ct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th-TH">
                  <a:latin typeface="Angsana New" pitchFamily="18" charset="-34"/>
                </a:rPr>
                <a:t>3</a:t>
              </a:r>
            </a:p>
          </p:txBody>
        </p:sp>
        <p:sp>
          <p:nvSpPr>
            <p:cNvPr id="88118" name="Oval 72"/>
            <p:cNvSpPr>
              <a:spLocks noChangeArrowheads="1"/>
            </p:cNvSpPr>
            <p:nvPr/>
          </p:nvSpPr>
          <p:spPr bwMode="auto">
            <a:xfrm>
              <a:off x="2896" y="1238"/>
              <a:ext cx="252" cy="233"/>
            </a:xfrm>
            <a:prstGeom prst="ellipse">
              <a:avLst/>
            </a:prstGeom>
            <a:solidFill>
              <a:srgbClr val="FF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tIns="72000" anchor="ctr">
              <a:spAutoFit/>
            </a:bodyPr>
            <a:lstStyle/>
            <a:p>
              <a:pPr algn="ct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th-TH">
                  <a:latin typeface="Angsana New" pitchFamily="18" charset="-34"/>
                </a:rPr>
                <a:t>4</a:t>
              </a:r>
            </a:p>
          </p:txBody>
        </p:sp>
        <p:sp>
          <p:nvSpPr>
            <p:cNvPr id="88119" name="Oval 73"/>
            <p:cNvSpPr>
              <a:spLocks noChangeArrowheads="1"/>
            </p:cNvSpPr>
            <p:nvPr/>
          </p:nvSpPr>
          <p:spPr bwMode="auto">
            <a:xfrm>
              <a:off x="2900" y="1499"/>
              <a:ext cx="253" cy="233"/>
            </a:xfrm>
            <a:prstGeom prst="ellipse">
              <a:avLst/>
            </a:prstGeom>
            <a:solidFill>
              <a:srgbClr val="FF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tIns="72000" anchor="ctr">
              <a:spAutoFit/>
            </a:bodyPr>
            <a:lstStyle/>
            <a:p>
              <a:pPr algn="ct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th-TH">
                  <a:latin typeface="Angsana New" pitchFamily="18" charset="-34"/>
                </a:rPr>
                <a:t>5</a:t>
              </a:r>
            </a:p>
          </p:txBody>
        </p:sp>
        <p:sp>
          <p:nvSpPr>
            <p:cNvPr id="88120" name="Oval 74"/>
            <p:cNvSpPr>
              <a:spLocks noChangeArrowheads="1"/>
            </p:cNvSpPr>
            <p:nvPr/>
          </p:nvSpPr>
          <p:spPr bwMode="auto">
            <a:xfrm>
              <a:off x="2900" y="1758"/>
              <a:ext cx="253" cy="233"/>
            </a:xfrm>
            <a:prstGeom prst="ellipse">
              <a:avLst/>
            </a:prstGeom>
            <a:solidFill>
              <a:srgbClr val="FF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tIns="72000" anchor="ctr">
              <a:spAutoFit/>
            </a:bodyPr>
            <a:lstStyle/>
            <a:p>
              <a:pPr algn="ctr" eaLnBrk="0" hangingPunct="0">
                <a:lnSpc>
                  <a:spcPct val="40000"/>
                </a:lnSpc>
                <a:spcBef>
                  <a:spcPct val="50000"/>
                </a:spcBef>
              </a:pPr>
              <a:r>
                <a:rPr lang="th-TH">
                  <a:latin typeface="Angsana New" pitchFamily="18" charset="-34"/>
                </a:rPr>
                <a:t>6</a:t>
              </a:r>
            </a:p>
          </p:txBody>
        </p:sp>
      </p:grpSp>
      <p:sp>
        <p:nvSpPr>
          <p:cNvPr id="65611" name="AutoShape 75"/>
          <p:cNvSpPr>
            <a:spLocks noChangeArrowheads="1"/>
          </p:cNvSpPr>
          <p:nvPr/>
        </p:nvSpPr>
        <p:spPr bwMode="auto">
          <a:xfrm>
            <a:off x="1676400" y="5867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933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sv-FI" sz="1800">
              <a:latin typeface="Verdana" pitchFamily="34" charset="0"/>
            </a:endParaRPr>
          </a:p>
        </p:txBody>
      </p:sp>
      <p:sp>
        <p:nvSpPr>
          <p:cNvPr id="65612" name="AutoShape 76"/>
          <p:cNvSpPr>
            <a:spLocks noChangeArrowheads="1"/>
          </p:cNvSpPr>
          <p:nvPr/>
        </p:nvSpPr>
        <p:spPr bwMode="auto">
          <a:xfrm>
            <a:off x="3170238" y="588486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933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sv-FI" sz="1800">
              <a:latin typeface="Verdana" pitchFamily="34" charset="0"/>
            </a:endParaRPr>
          </a:p>
        </p:txBody>
      </p:sp>
      <p:sp>
        <p:nvSpPr>
          <p:cNvPr id="65613" name="AutoShape 77"/>
          <p:cNvSpPr>
            <a:spLocks noChangeArrowheads="1"/>
          </p:cNvSpPr>
          <p:nvPr/>
        </p:nvSpPr>
        <p:spPr bwMode="auto">
          <a:xfrm>
            <a:off x="4765675" y="5867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933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sv-FI" sz="1800">
              <a:latin typeface="Verdana" pitchFamily="34" charset="0"/>
            </a:endParaRPr>
          </a:p>
        </p:txBody>
      </p:sp>
      <p:sp>
        <p:nvSpPr>
          <p:cNvPr id="65614" name="AutoShape 78"/>
          <p:cNvSpPr>
            <a:spLocks noChangeArrowheads="1"/>
          </p:cNvSpPr>
          <p:nvPr/>
        </p:nvSpPr>
        <p:spPr bwMode="auto">
          <a:xfrm>
            <a:off x="6400800" y="5867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9933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sv-FI" sz="1800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9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2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2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6" dur="500"/>
                                        <p:tgtEl>
                                          <p:spTgt spid="6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6" dur="500"/>
                                        <p:tgtEl>
                                          <p:spTgt spid="6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 autoUpdateAnimBg="0"/>
      <p:bldP spid="65540" grpId="0" animBg="1" autoUpdateAnimBg="0"/>
      <p:bldP spid="65541" grpId="0" animBg="1" autoUpdateAnimBg="0"/>
      <p:bldP spid="65542" grpId="0" animBg="1" autoUpdateAnimBg="0"/>
      <p:bldP spid="65544" grpId="0" animBg="1" autoUpdateAnimBg="0"/>
      <p:bldP spid="65545" grpId="0" animBg="1" autoUpdateAnimBg="0"/>
      <p:bldP spid="65546" grpId="0" animBg="1" autoUpdateAnimBg="0"/>
      <p:bldP spid="65547" grpId="0" animBg="1" autoUpdateAnimBg="0"/>
      <p:bldP spid="65548" grpId="0" animBg="1" autoUpdateAnimBg="0"/>
      <p:bldP spid="65549" grpId="0" animBg="1" autoUpdateAnimBg="0"/>
      <p:bldP spid="65550" grpId="0" animBg="1" autoUpdateAnimBg="0"/>
      <p:bldP spid="65551" grpId="0" animBg="1" autoUpdateAnimBg="0"/>
      <p:bldP spid="65552" grpId="0" animBg="1" autoUpdateAnimBg="0"/>
      <p:bldP spid="65553" grpId="0" animBg="1" autoUpdateAnimBg="0"/>
      <p:bldP spid="65554" grpId="0" animBg="1" autoUpdateAnimBg="0"/>
      <p:bldP spid="65555" grpId="0" animBg="1" autoUpdateAnimBg="0"/>
      <p:bldP spid="65556" grpId="0" animBg="1" autoUpdateAnimBg="0"/>
      <p:bldP spid="65557" grpId="0" animBg="1" autoUpdateAnimBg="0"/>
      <p:bldP spid="65558" grpId="0" animBg="1" autoUpdateAnimBg="0"/>
      <p:bldP spid="65559" grpId="0" animBg="1" autoUpdateAnimBg="0"/>
      <p:bldP spid="65566" grpId="0" animBg="1" autoUpdateAnimBg="0"/>
      <p:bldP spid="65567" grpId="0" animBg="1" autoUpdateAnimBg="0"/>
      <p:bldP spid="65611" grpId="0" animBg="1" autoUpdateAnimBg="0"/>
      <p:bldP spid="65612" grpId="0" animBg="1" autoUpdateAnimBg="0"/>
      <p:bldP spid="65613" grpId="0" animBg="1" autoUpdateAnimBg="0"/>
      <p:bldP spid="65614" grpId="0" animBg="1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00B050">
                <a:alpha val="58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23850" y="549275"/>
            <a:ext cx="1800225" cy="2713038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CC0000"/>
                </a:solidFill>
                <a:latin typeface="Verdana" pitchFamily="34" charset="0"/>
              </a:rPr>
              <a:t>Unit One</a:t>
            </a:r>
            <a:r>
              <a:rPr lang="en-US" sz="1800" b="1">
                <a:solidFill>
                  <a:schemeClr val="bg2"/>
                </a:solidFill>
                <a:latin typeface="Verdan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660066"/>
                </a:solidFill>
                <a:latin typeface="Verdana" pitchFamily="34" charset="0"/>
              </a:rPr>
              <a:t>Diagnostic and Formative Assessment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66"/>
                </a:solidFill>
                <a:latin typeface="Verdana" pitchFamily="34" charset="0"/>
              </a:rPr>
              <a:t>…………………..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6600"/>
                </a:solidFill>
                <a:latin typeface="Verdana" pitchFamily="34" charset="0"/>
              </a:rPr>
              <a:t>Summative Evaluation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514600" y="533400"/>
            <a:ext cx="1800225" cy="2713038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CC0000"/>
                </a:solidFill>
                <a:latin typeface="Verdana" pitchFamily="34" charset="0"/>
              </a:rPr>
              <a:t>Unit Two</a:t>
            </a:r>
            <a:r>
              <a:rPr lang="en-US" sz="1800" b="1">
                <a:solidFill>
                  <a:schemeClr val="bg2"/>
                </a:solidFill>
                <a:latin typeface="Verdan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660066"/>
                </a:solidFill>
                <a:latin typeface="Verdana" pitchFamily="34" charset="0"/>
              </a:rPr>
              <a:t>Diagnostic and Formative Assessment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CC"/>
                </a:solidFill>
                <a:latin typeface="Verdana" pitchFamily="34" charset="0"/>
              </a:rPr>
              <a:t>…………………..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6600"/>
                </a:solidFill>
                <a:latin typeface="Verdana" pitchFamily="34" charset="0"/>
              </a:rPr>
              <a:t>Summative Evaluation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787900" y="549275"/>
            <a:ext cx="1800225" cy="2713038"/>
          </a:xfrm>
          <a:prstGeom prst="rect">
            <a:avLst/>
          </a:pr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CC0000"/>
                </a:solidFill>
                <a:latin typeface="Verdana" pitchFamily="34" charset="0"/>
              </a:rPr>
              <a:t>Unit Three</a:t>
            </a:r>
            <a:r>
              <a:rPr lang="en-US" sz="1800" b="1">
                <a:solidFill>
                  <a:schemeClr val="bg2"/>
                </a:solidFill>
                <a:latin typeface="Verdan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660066"/>
                </a:solidFill>
                <a:latin typeface="Verdana" pitchFamily="34" charset="0"/>
              </a:rPr>
              <a:t>Diagnostic and Formative Assessment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CC"/>
                </a:solidFill>
                <a:latin typeface="Verdana" pitchFamily="34" charset="0"/>
              </a:rPr>
              <a:t>…………………..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6600"/>
                </a:solidFill>
                <a:latin typeface="Verdana" pitchFamily="34" charset="0"/>
              </a:rPr>
              <a:t>Summative Evaluation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7019925" y="549275"/>
            <a:ext cx="1873250" cy="2713038"/>
          </a:xfrm>
          <a:prstGeom prst="rect">
            <a:avLst/>
          </a:prstGeom>
          <a:solidFill>
            <a:srgbClr val="66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CC0000"/>
                </a:solidFill>
                <a:latin typeface="Verdana" pitchFamily="34" charset="0"/>
              </a:rPr>
              <a:t>Unit Four</a:t>
            </a:r>
            <a:r>
              <a:rPr lang="en-US" sz="1800" b="1">
                <a:solidFill>
                  <a:schemeClr val="bg2"/>
                </a:solidFill>
                <a:latin typeface="Verdana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660066"/>
                </a:solidFill>
                <a:latin typeface="Verdana" pitchFamily="34" charset="0"/>
              </a:rPr>
              <a:t>Diagnostic and Formative Assessment</a:t>
            </a:r>
          </a:p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66"/>
                </a:solidFill>
                <a:latin typeface="Verdana" pitchFamily="34" charset="0"/>
              </a:rPr>
              <a:t>…………………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6600"/>
                </a:solidFill>
                <a:latin typeface="Verdana" pitchFamily="34" charset="0"/>
              </a:rPr>
              <a:t>Summative Evaluation</a:t>
            </a:r>
          </a:p>
        </p:txBody>
      </p:sp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2143108" y="1571612"/>
            <a:ext cx="360363" cy="73025"/>
          </a:xfrm>
          <a:prstGeom prst="rightArrow">
            <a:avLst>
              <a:gd name="adj1" fmla="val 50000"/>
              <a:gd name="adj2" fmla="val 123370"/>
            </a:avLst>
          </a:prstGeom>
          <a:solidFill>
            <a:srgbClr val="800080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FI" sz="1800">
              <a:latin typeface="Verdana" pitchFamily="34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4419600" y="1600200"/>
            <a:ext cx="360363" cy="73025"/>
          </a:xfrm>
          <a:prstGeom prst="rightArrow">
            <a:avLst>
              <a:gd name="adj1" fmla="val 50000"/>
              <a:gd name="adj2" fmla="val 123370"/>
            </a:avLst>
          </a:prstGeom>
          <a:solidFill>
            <a:srgbClr val="CC0000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FI" sz="1800">
              <a:latin typeface="Verdana" pitchFamily="34" charset="0"/>
            </a:endParaRPr>
          </a:p>
        </p:txBody>
      </p:sp>
      <p:sp>
        <p:nvSpPr>
          <p:cNvPr id="91144" name="AutoShape 8"/>
          <p:cNvSpPr>
            <a:spLocks noChangeArrowheads="1"/>
          </p:cNvSpPr>
          <p:nvPr/>
        </p:nvSpPr>
        <p:spPr bwMode="auto">
          <a:xfrm>
            <a:off x="6629400" y="1600200"/>
            <a:ext cx="360363" cy="73025"/>
          </a:xfrm>
          <a:prstGeom prst="rightArrow">
            <a:avLst>
              <a:gd name="adj1" fmla="val 50000"/>
              <a:gd name="adj2" fmla="val 123370"/>
            </a:avLst>
          </a:prstGeom>
          <a:solidFill>
            <a:srgbClr val="CC0000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FI" sz="1800">
              <a:latin typeface="Verdana" pitchFamily="34" charset="0"/>
            </a:endParaRPr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1042988" y="3357563"/>
            <a:ext cx="1081087" cy="1223962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1500166" y="4603632"/>
            <a:ext cx="6215106" cy="1754326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Culminating Activity  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(Performance Task)</a:t>
            </a:r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3276599" y="3214686"/>
            <a:ext cx="45719" cy="142876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>
            <a:off x="5500695" y="3143248"/>
            <a:ext cx="71438" cy="1500198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>
            <a:off x="6850085" y="3286124"/>
            <a:ext cx="936625" cy="12954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91139" grpId="0" animBg="1"/>
      <p:bldP spid="91140" grpId="0" animBg="1"/>
      <p:bldP spid="91141" grpId="0" animBg="1"/>
      <p:bldP spid="91142" grpId="0" animBg="1"/>
      <p:bldP spid="91143" grpId="0" animBg="1"/>
      <p:bldP spid="91144" grpId="0" animBg="1"/>
      <p:bldP spid="91145" grpId="0" animBg="1"/>
      <p:bldP spid="91146" grpId="0" animBg="1"/>
      <p:bldP spid="91147" grpId="0" animBg="1"/>
      <p:bldP spid="91148" grpId="0" animBg="1"/>
      <p:bldP spid="9114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FFFF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0350"/>
            <a:ext cx="8229600" cy="792163"/>
          </a:xfrm>
        </p:spPr>
        <p:txBody>
          <a:bodyPr anchor="b"/>
          <a:lstStyle/>
          <a:p>
            <a:pPr eaLnBrk="1" hangingPunct="1"/>
            <a:r>
              <a:rPr lang="th-TH" sz="4800" b="1" smtClean="0">
                <a:solidFill>
                  <a:srgbClr val="FF0000"/>
                </a:solidFill>
              </a:rPr>
              <a:t> </a:t>
            </a:r>
            <a:r>
              <a:rPr lang="th-TH" sz="5700" b="1" smtClean="0">
                <a:solidFill>
                  <a:srgbClr val="FF0000"/>
                </a:solidFill>
              </a:rPr>
              <a:t>หน่วยการเรียนรู้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5516563"/>
          </a:xfrm>
        </p:spPr>
        <p:txBody>
          <a:bodyPr/>
          <a:lstStyle/>
          <a:p>
            <a:pPr marL="469900" indent="-469900" eaLnBrk="1" hangingPunct="1"/>
            <a:r>
              <a:rPr lang="th-TH" sz="4000" b="1" smtClean="0"/>
              <a:t>มาตรฐานการเรียนรู้/ตัวชี้วัด</a:t>
            </a:r>
            <a:r>
              <a:rPr lang="th-TH" sz="3600" b="1" smtClean="0">
                <a:solidFill>
                  <a:srgbClr val="006600"/>
                </a:solidFill>
              </a:rPr>
              <a:t>...........................................</a:t>
            </a:r>
          </a:p>
          <a:p>
            <a:pPr marL="469900" indent="-469900" eaLnBrk="1" hangingPunct="1"/>
            <a:r>
              <a:rPr lang="th-TH" sz="4000" b="1" smtClean="0"/>
              <a:t>มาตรฐานการเรียนรู้ /ตัวชี้วัด</a:t>
            </a:r>
            <a:r>
              <a:rPr lang="th-TH" sz="3600" b="1" smtClean="0">
                <a:solidFill>
                  <a:srgbClr val="006600"/>
                </a:solidFill>
              </a:rPr>
              <a:t>............................................</a:t>
            </a:r>
          </a:p>
          <a:p>
            <a:pPr marL="469900" indent="-469900" eaLnBrk="1" hangingPunct="1"/>
            <a:r>
              <a:rPr lang="th-TH" sz="4100" b="1" smtClean="0">
                <a:solidFill>
                  <a:srgbClr val="660066"/>
                </a:solidFill>
              </a:rPr>
              <a:t>หลักฐาน/พยานแห่งผลการเรียนรู้...(บูรณาการ)...........</a:t>
            </a:r>
          </a:p>
          <a:p>
            <a:pPr marL="469900" indent="-469900" eaLnBrk="1" hangingPunct="1"/>
            <a:r>
              <a:rPr lang="th-TH" sz="4100" b="1" smtClean="0">
                <a:solidFill>
                  <a:srgbClr val="660066"/>
                </a:solidFill>
              </a:rPr>
              <a:t>แนวทางการให้คะแนน</a:t>
            </a:r>
            <a:r>
              <a:rPr lang="th-TH" sz="3000" b="1" smtClean="0">
                <a:solidFill>
                  <a:srgbClr val="660066"/>
                </a:solidFill>
              </a:rPr>
              <a:t>(</a:t>
            </a:r>
            <a:r>
              <a:rPr lang="en-US" sz="3000" b="1" smtClean="0">
                <a:solidFill>
                  <a:srgbClr val="660066"/>
                </a:solidFill>
              </a:rPr>
              <a:t>rubric</a:t>
            </a:r>
            <a:r>
              <a:rPr lang="th-TH" sz="3000" b="1" smtClean="0">
                <a:solidFill>
                  <a:srgbClr val="660066"/>
                </a:solidFill>
              </a:rPr>
              <a:t>)ผลงาน/ชิ้นงาน/การปฏิบัติงาน</a:t>
            </a:r>
          </a:p>
          <a:p>
            <a:pPr marL="469900" indent="-469900" eaLnBrk="1" hangingPunct="1"/>
            <a:r>
              <a:rPr lang="th-TH" sz="3600" b="1" smtClean="0">
                <a:solidFill>
                  <a:srgbClr val="FF0000"/>
                </a:solidFill>
              </a:rPr>
              <a:t>แผนการเรียนรู้ 1</a:t>
            </a:r>
            <a:r>
              <a:rPr lang="th-TH" sz="3600" b="1" smtClean="0"/>
              <a:t>.............       </a:t>
            </a:r>
            <a:r>
              <a:rPr lang="th-TH" sz="3600" b="1" smtClean="0">
                <a:solidFill>
                  <a:srgbClr val="008000"/>
                </a:solidFill>
              </a:rPr>
              <a:t>ข้อสอบแบบเลือกตอบ</a:t>
            </a:r>
          </a:p>
          <a:p>
            <a:pPr marL="469900" indent="-469900" eaLnBrk="1" hangingPunct="1"/>
            <a:r>
              <a:rPr lang="th-TH" sz="3600" b="1" smtClean="0">
                <a:solidFill>
                  <a:srgbClr val="FF0000"/>
                </a:solidFill>
              </a:rPr>
              <a:t>แผนการเรียนรู้ 2</a:t>
            </a:r>
            <a:r>
              <a:rPr lang="th-TH" sz="3600" b="1" smtClean="0"/>
              <a:t>.............       </a:t>
            </a:r>
            <a:r>
              <a:rPr lang="th-TH" sz="3600" b="1" smtClean="0">
                <a:solidFill>
                  <a:srgbClr val="9900CC"/>
                </a:solidFill>
              </a:rPr>
              <a:t>เขียนรายการจากการสำรวจ</a:t>
            </a:r>
          </a:p>
          <a:p>
            <a:pPr marL="469900" indent="-469900" eaLnBrk="1" hangingPunct="1"/>
            <a:r>
              <a:rPr lang="th-TH" sz="3600" b="1" smtClean="0">
                <a:solidFill>
                  <a:srgbClr val="FF0000"/>
                </a:solidFill>
              </a:rPr>
              <a:t>แผนการเรียนรู้ 3</a:t>
            </a:r>
            <a:r>
              <a:rPr lang="th-TH" sz="3600" b="1" smtClean="0"/>
              <a:t>.............       ผลงาน  -- -   </a:t>
            </a:r>
            <a:r>
              <a:rPr lang="th-TH" sz="3800" b="1" smtClean="0">
                <a:latin typeface="Angsana New" pitchFamily="18" charset="-34"/>
              </a:rPr>
              <a:t>(</a:t>
            </a:r>
            <a:r>
              <a:rPr lang="en-US" sz="3800" b="1" smtClean="0">
                <a:latin typeface="Angsana New" pitchFamily="18" charset="-34"/>
              </a:rPr>
              <a:t>rubric</a:t>
            </a:r>
            <a:r>
              <a:rPr lang="th-TH" sz="3800" b="1" smtClean="0">
                <a:latin typeface="Angsana New" pitchFamily="18" charset="-34"/>
              </a:rPr>
              <a:t>)</a:t>
            </a:r>
          </a:p>
          <a:p>
            <a:pPr marL="469900" indent="-469900" eaLnBrk="1" hangingPunct="1"/>
            <a:r>
              <a:rPr lang="th-TH" sz="3600" b="1" smtClean="0">
                <a:solidFill>
                  <a:srgbClr val="FF0000"/>
                </a:solidFill>
              </a:rPr>
              <a:t>แผนการเรียนรู้ 4</a:t>
            </a:r>
            <a:r>
              <a:rPr lang="th-TH" sz="3600" b="1" smtClean="0"/>
              <a:t>.............       ผลงาน   ---    </a:t>
            </a:r>
            <a:r>
              <a:rPr lang="th-TH" sz="3800" b="1" smtClean="0">
                <a:latin typeface="Angsana New" pitchFamily="18" charset="-34"/>
              </a:rPr>
              <a:t>(</a:t>
            </a:r>
            <a:r>
              <a:rPr lang="en-US" sz="3800" b="1" smtClean="0">
                <a:latin typeface="Angsana New" pitchFamily="18" charset="-34"/>
              </a:rPr>
              <a:t>rubric</a:t>
            </a:r>
            <a:r>
              <a:rPr lang="th-TH" sz="3800" b="1" smtClean="0">
                <a:latin typeface="Angsana New" pitchFamily="18" charset="-34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79388" y="115888"/>
            <a:ext cx="8713787" cy="73025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660066"/>
              </a:gs>
            </a:gsLst>
            <a:lin ang="5400000" scaled="1"/>
          </a:gradFill>
          <a:ln w="2857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การวางแผนการประเมินผลที่หลากหลาย</a:t>
            </a:r>
          </a:p>
        </p:txBody>
      </p:sp>
      <p:graphicFrame>
        <p:nvGraphicFramePr>
          <p:cNvPr id="149563" name="Group 59"/>
          <p:cNvGraphicFramePr>
            <a:graphicFrameLocks noGrp="1"/>
          </p:cNvGraphicFramePr>
          <p:nvPr/>
        </p:nvGraphicFramePr>
        <p:xfrm>
          <a:off x="179388" y="981075"/>
          <a:ext cx="8785225" cy="5742432"/>
        </p:xfrm>
        <a:graphic>
          <a:graphicData uri="http://schemas.openxmlformats.org/drawingml/2006/table">
            <a:tbl>
              <a:tblPr/>
              <a:tblGrid>
                <a:gridCol w="1584325"/>
                <a:gridCol w="1944687"/>
                <a:gridCol w="1439863"/>
                <a:gridCol w="1370012"/>
                <a:gridCol w="1222375"/>
                <a:gridCol w="1223963"/>
              </a:tblGrid>
              <a:tr h="1733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เป้าหมาย         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การเรียนรู้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การ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ประเมินผลรวบยอด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การ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ประเมิน ผลย่อย 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การ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ประเมิน ผลย่อย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๒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การ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ประเมินผลย่อย๓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การ</a:t>
                      </a: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ประเมินผลย่อย๔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มาตรฐาน/ตัวชี้วัด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๑.........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๒........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๓.........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ผลงาน/ชิ้นงาน/การปฏิบัติงาน โดยใช้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rubric</a:t>
                      </a:r>
                      <a:endParaRPr kumimoji="0" lang="th-TH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ข้อสอบเลือกตอบ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ตรวจสอบรายการ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ข้อสอบเขียนตอบตรวจโดยใช้ 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rubric</a:t>
                      </a:r>
                      <a:endParaRPr kumimoji="0" lang="th-TH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ตรวจผลงานตรวจโดยใช้ 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Angsana New" pitchFamily="18" charset="-34"/>
                        </a:rPr>
                        <a:t>rubric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76250"/>
            <a:ext cx="8229600" cy="792163"/>
          </a:xfr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/>
            <a:r>
              <a:rPr lang="th-TH" sz="4800" b="1" smtClean="0"/>
              <a:t>การจัดทำหน่วยการเรียนรู้และแผนการเรียนรู้</a:t>
            </a: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23850" y="5661025"/>
            <a:ext cx="8229600" cy="79216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sz="4800" b="1">
                <a:solidFill>
                  <a:schemeClr val="tx2"/>
                </a:solidFill>
              </a:rPr>
              <a:t>การจัดทำหน่วยการเรียนรู้และแผนการเรียนรู้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34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6" grpId="1" animBg="1"/>
      <p:bldP spid="10342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/>
          <a:p>
            <a:r>
              <a:rPr lang="th-TH" sz="6800" b="1" dirty="0" smtClean="0">
                <a:solidFill>
                  <a:schemeClr val="bg1"/>
                </a:solidFill>
                <a:cs typeface="Angsana New" pitchFamily="18" charset="-34"/>
              </a:rPr>
              <a:t>ครูผู้สอนที่ดี จะ</a:t>
            </a:r>
            <a:r>
              <a:rPr lang="th-TH" sz="6800" b="1" dirty="0">
                <a:solidFill>
                  <a:schemeClr val="bg1"/>
                </a:solidFill>
                <a:cs typeface="Angsana New" pitchFamily="18" charset="-34"/>
              </a:rPr>
              <a:t>คิดถึง....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5000" b="1" dirty="0">
                <a:solidFill>
                  <a:srgbClr val="FF9966"/>
                </a:solidFill>
                <a:cs typeface="Angsana New" pitchFamily="18" charset="-34"/>
              </a:rPr>
              <a:t>ชุดกิจกรรมการเรียนการสอน</a:t>
            </a:r>
          </a:p>
          <a:p>
            <a:r>
              <a:rPr lang="th-TH" sz="5000" b="1" dirty="0">
                <a:solidFill>
                  <a:srgbClr val="CCFF99"/>
                </a:solidFill>
                <a:cs typeface="Angsana New" pitchFamily="18" charset="-34"/>
              </a:rPr>
              <a:t>ทำอย่างไรให้ดีที่สุด เพื่อที่จะสอนให้ครอบคลุมในหัวข้อที่สอน</a:t>
            </a:r>
          </a:p>
          <a:p>
            <a:r>
              <a:rPr lang="th-TH" sz="5000" b="1" dirty="0">
                <a:solidFill>
                  <a:schemeClr val="bg1"/>
                </a:solidFill>
                <a:cs typeface="Angsana New" pitchFamily="18" charset="-34"/>
              </a:rPr>
              <a:t>การประเมินผลเป็นขั้นตอนที่คิดเป็นอันดับ</a:t>
            </a:r>
            <a:r>
              <a:rPr lang="th-TH" sz="5000" b="1" dirty="0" smtClean="0">
                <a:solidFill>
                  <a:schemeClr val="bg1"/>
                </a:solidFill>
                <a:cs typeface="Angsana New" pitchFamily="18" charset="-34"/>
              </a:rPr>
              <a:t>สุดท้าย(เสมอ)</a:t>
            </a:r>
            <a:endParaRPr lang="th-TH" sz="5000" b="1" dirty="0">
              <a:solidFill>
                <a:schemeClr val="bg1"/>
              </a:solidFill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5000">
              <a:srgbClr val="FFFF00">
                <a:alpha val="71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มุมมน 4"/>
          <p:cNvSpPr/>
          <p:nvPr/>
        </p:nvSpPr>
        <p:spPr>
          <a:xfrm>
            <a:off x="1643042" y="428604"/>
            <a:ext cx="6572296" cy="142876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คำศัพท์ และการนิยามศัพท์ทางวิชาการ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2357422" y="2500306"/>
            <a:ext cx="5000660" cy="1000132"/>
          </a:xfrm>
          <a:prstGeom prst="roundRect">
            <a:avLst/>
          </a:prstGeom>
          <a:solidFill>
            <a:srgbClr val="009900"/>
          </a:solid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การวัดและประเมินผล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2285984" y="4286256"/>
            <a:ext cx="5000660" cy="1000132"/>
          </a:xfrm>
          <a:prstGeom prst="roundRect">
            <a:avLst/>
          </a:prstGeom>
          <a:solidFill>
            <a:srgbClr val="FFFF66"/>
          </a:solidFill>
          <a:ln w="762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 เรียนรู้</a:t>
            </a:r>
            <a:endParaRPr lang="th-TH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HARP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333375"/>
            <a:ext cx="1512887" cy="1944688"/>
          </a:xfrm>
          <a:prstGeom prst="rect">
            <a:avLst/>
          </a:prstGeom>
          <a:noFill/>
        </p:spPr>
      </p:pic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1524000" y="1600200"/>
            <a:ext cx="6985000" cy="0"/>
          </a:xfrm>
          <a:prstGeom prst="line">
            <a:avLst/>
          </a:prstGeom>
          <a:noFill/>
          <a:ln w="1079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229600" cy="647700"/>
          </a:xfrm>
        </p:spPr>
        <p:txBody>
          <a:bodyPr/>
          <a:lstStyle/>
          <a:p>
            <a:r>
              <a:rPr lang="th-TH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         </a:t>
            </a:r>
            <a:r>
              <a:rPr lang="th-TH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การวางแผนการเรียนการสอน</a:t>
            </a:r>
            <a:r>
              <a:rPr lang="th-TH" sz="40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และประเมินผล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4724400" cy="4267200"/>
          </a:xfrm>
        </p:spPr>
        <p:txBody>
          <a:bodyPr/>
          <a:lstStyle/>
          <a:p>
            <a:pPr algn="ctr">
              <a:buFontTx/>
              <a:buNone/>
            </a:pPr>
            <a:r>
              <a:rPr lang="th-TH" sz="3300" b="1" dirty="0">
                <a:solidFill>
                  <a:schemeClr val="hlink"/>
                </a:solidFill>
              </a:rPr>
              <a:t>แบบดั้งเดิม</a:t>
            </a:r>
          </a:p>
          <a:p>
            <a:r>
              <a:rPr lang="th-TH" sz="33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เลือกหัวข้อจากรายวิชา</a:t>
            </a:r>
            <a:r>
              <a:rPr lang="th-TH" sz="33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ngsana New" pitchFamily="18" charset="-34"/>
              </a:rPr>
              <a:t>/</a:t>
            </a:r>
            <a:r>
              <a:rPr lang="th-TH" sz="33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จากหลักสูตร</a:t>
            </a:r>
          </a:p>
          <a:p>
            <a:r>
              <a:rPr lang="th-TH" sz="3300" b="1" dirty="0">
                <a:solidFill>
                  <a:srgbClr val="FF99FF"/>
                </a:solidFill>
              </a:rPr>
              <a:t>ออกแบบกิจกรรมการเรียนการสอน</a:t>
            </a:r>
          </a:p>
          <a:p>
            <a:r>
              <a:rPr lang="th-TH" sz="3300" b="1" dirty="0">
                <a:solidFill>
                  <a:srgbClr val="CCFF99"/>
                </a:solidFill>
              </a:rPr>
              <a:t>ออกแบบการประเมินผลและทำการประเมินผล</a:t>
            </a:r>
          </a:p>
          <a:p>
            <a:r>
              <a:rPr lang="th-TH" sz="33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ให้เกรดหรือ</a:t>
            </a:r>
            <a:r>
              <a:rPr lang="th-TH" sz="3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ให้ข้อมูล</a:t>
            </a:r>
            <a:r>
              <a:rPr lang="th-TH" sz="33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ย้อนกลับ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2" y="1905000"/>
            <a:ext cx="4286248" cy="4221163"/>
          </a:xfrm>
        </p:spPr>
        <p:txBody>
          <a:bodyPr/>
          <a:lstStyle/>
          <a:p>
            <a:pPr algn="ctr">
              <a:buFontTx/>
              <a:buNone/>
            </a:pPr>
            <a:r>
              <a:rPr lang="th-TH" sz="3300" b="1" dirty="0">
                <a:solidFill>
                  <a:srgbClr val="FF0066"/>
                </a:solidFill>
              </a:rPr>
              <a:t>แบบอิงมาตรฐาน</a:t>
            </a:r>
          </a:p>
          <a:p>
            <a:r>
              <a:rPr lang="th-TH" sz="33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เลือกมาตรฐาน</a:t>
            </a:r>
            <a:r>
              <a:rPr lang="th-TH" sz="33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ngsana New" pitchFamily="18" charset="-34"/>
              </a:rPr>
              <a:t>การ</a:t>
            </a:r>
            <a:r>
              <a:rPr lang="th-TH" sz="33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Angsana New" pitchFamily="18" charset="-34"/>
              </a:rPr>
              <a:t>เรียนรู้/ตัวชี้วัด</a:t>
            </a:r>
            <a:endParaRPr lang="th-TH" sz="3300" b="1" dirty="0">
              <a:solidFill>
                <a:schemeClr val="accent6">
                  <a:lumMod val="20000"/>
                  <a:lumOff val="80000"/>
                </a:schemeClr>
              </a:solidFill>
              <a:cs typeface="Angsana New" pitchFamily="18" charset="-34"/>
            </a:endParaRPr>
          </a:p>
          <a:p>
            <a:r>
              <a:rPr lang="th-TH" sz="3300" b="1" dirty="0">
                <a:solidFill>
                  <a:srgbClr val="F7F775"/>
                </a:solidFill>
              </a:rPr>
              <a:t>ออกแบบการประเมินผล</a:t>
            </a:r>
            <a:endParaRPr lang="th-TH" sz="3300" b="1" dirty="0">
              <a:solidFill>
                <a:srgbClr val="F7F775"/>
              </a:solidFill>
              <a:cs typeface="Angsana New" pitchFamily="18" charset="-34"/>
            </a:endParaRPr>
          </a:p>
          <a:p>
            <a:r>
              <a:rPr lang="th-TH" sz="3300" b="1" dirty="0" smtClean="0">
                <a:solidFill>
                  <a:srgbClr val="FF99FF"/>
                </a:solidFill>
              </a:rPr>
              <a:t>ออกแบบกิจกรรมการ</a:t>
            </a:r>
            <a:r>
              <a:rPr lang="th-TH" sz="3300" b="1" dirty="0">
                <a:solidFill>
                  <a:srgbClr val="FF99FF"/>
                </a:solidFill>
              </a:rPr>
              <a:t>เรียนการ</a:t>
            </a:r>
            <a:r>
              <a:rPr lang="th-TH" sz="3300" b="1" dirty="0" smtClean="0">
                <a:solidFill>
                  <a:srgbClr val="FF99FF"/>
                </a:solidFill>
              </a:rPr>
              <a:t>สอนและ</a:t>
            </a:r>
            <a:r>
              <a:rPr lang="th-TH" sz="3300" b="1" dirty="0">
                <a:solidFill>
                  <a:srgbClr val="FF99FF"/>
                </a:solidFill>
              </a:rPr>
              <a:t>เลือกสื่อ</a:t>
            </a:r>
          </a:p>
          <a:p>
            <a:r>
              <a:rPr lang="th-TH" sz="33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ให้ข้อมูล</a:t>
            </a:r>
            <a:r>
              <a:rPr lang="th-TH" sz="33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ย้อนกลับ</a:t>
            </a: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H="1">
            <a:off x="4724400" y="1676400"/>
            <a:ext cx="30163" cy="460851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 rot="19752236">
            <a:off x="3797462" y="3866109"/>
            <a:ext cx="1643074" cy="2175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5000628" y="5715016"/>
            <a:ext cx="3929090" cy="7143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Backward design</a:t>
            </a:r>
            <a:endParaRPr lang="th-TH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1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inkTgt spid="_x0000_s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inkTgt spid="_x0000_s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5" grpId="0" build="p"/>
      <p:bldP spid="61446" grpId="0" build="p"/>
      <p:bldP spid="8" grpId="0" animBg="1"/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971550" y="333375"/>
            <a:ext cx="7345363" cy="7588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0000CC"/>
              </a:gs>
            </a:gsLst>
            <a:lin ang="5400000" scaled="1"/>
          </a:gra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>
                <a:solidFill>
                  <a:schemeClr val="bg1"/>
                </a:solidFill>
                <a:latin typeface="Arial Rounded MT Bold" pitchFamily="34" charset="0"/>
              </a:rPr>
              <a:t>การออกแบบหน่วยการเรียนรู้ </a:t>
            </a:r>
            <a:r>
              <a:rPr lang="en-US" sz="4000" b="1">
                <a:solidFill>
                  <a:schemeClr val="bg1"/>
                </a:solidFill>
                <a:latin typeface="Arial Rounded MT Bold" pitchFamily="34" charset="0"/>
              </a:rPr>
              <a:t>“</a:t>
            </a:r>
            <a:r>
              <a:rPr lang="th-TH" sz="4000" b="1">
                <a:solidFill>
                  <a:schemeClr val="bg1"/>
                </a:solidFill>
                <a:latin typeface="Arial Rounded MT Bold" pitchFamily="34" charset="0"/>
              </a:rPr>
              <a:t>แบบย้อนกลับ”</a:t>
            </a:r>
          </a:p>
        </p:txBody>
      </p:sp>
      <p:sp>
        <p:nvSpPr>
          <p:cNvPr id="670723" name="Text Box 3"/>
          <p:cNvSpPr txBox="1">
            <a:spLocks noChangeArrowheads="1"/>
          </p:cNvSpPr>
          <p:nvPr/>
        </p:nvSpPr>
        <p:spPr bwMode="auto">
          <a:xfrm>
            <a:off x="179388" y="1484313"/>
            <a:ext cx="8964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Dotum" pitchFamily="34" charset="-127"/>
              </a:rPr>
              <a:t>     </a:t>
            </a:r>
            <a:r>
              <a:rPr lang="th-TH" sz="4000" b="1">
                <a:solidFill>
                  <a:srgbClr val="FFFF00"/>
                </a:solidFill>
                <a:latin typeface="Dotum" pitchFamily="34" charset="-127"/>
              </a:rPr>
              <a:t>นักเรียนของเราต้อง </a:t>
            </a:r>
            <a:r>
              <a:rPr lang="en-US" sz="4000" b="1">
                <a:solidFill>
                  <a:srgbClr val="FFFF00"/>
                </a:solidFill>
                <a:latin typeface="Univers Condensed" pitchFamily="34" charset="0"/>
              </a:rPr>
              <a:t>‘</a:t>
            </a:r>
            <a:r>
              <a:rPr lang="th-TH" sz="4000" b="1">
                <a:solidFill>
                  <a:srgbClr val="FFFF00"/>
                </a:solidFill>
                <a:latin typeface="Dotum" pitchFamily="34" charset="-127"/>
              </a:rPr>
              <a:t>รู้อะไร</a:t>
            </a:r>
            <a:r>
              <a:rPr lang="en-US" sz="4000" b="1">
                <a:solidFill>
                  <a:srgbClr val="FFFF00"/>
                </a:solidFill>
                <a:latin typeface="Univers Condensed" pitchFamily="34" charset="0"/>
              </a:rPr>
              <a:t>’</a:t>
            </a:r>
            <a:r>
              <a:rPr lang="th-TH" sz="4000" b="1">
                <a:solidFill>
                  <a:srgbClr val="FFFF00"/>
                </a:solidFill>
                <a:latin typeface="Dotum" pitchFamily="34" charset="-127"/>
              </a:rPr>
              <a:t>  และ </a:t>
            </a:r>
            <a:r>
              <a:rPr lang="en-US" sz="4000" b="1">
                <a:solidFill>
                  <a:srgbClr val="FFFF00"/>
                </a:solidFill>
              </a:rPr>
              <a:t>‘</a:t>
            </a:r>
            <a:r>
              <a:rPr lang="th-TH" sz="4000" b="1">
                <a:solidFill>
                  <a:srgbClr val="FFFF00"/>
                </a:solidFill>
              </a:rPr>
              <a:t> ปฏิบัติอ</a:t>
            </a:r>
            <a:r>
              <a:rPr lang="th-TH" sz="4000" b="1">
                <a:solidFill>
                  <a:srgbClr val="FFFF00"/>
                </a:solidFill>
                <a:latin typeface="Dotum" pitchFamily="34" charset="-127"/>
              </a:rPr>
              <a:t>ะไรได้ </a:t>
            </a:r>
            <a:r>
              <a:rPr lang="en-US" sz="4000" b="1">
                <a:solidFill>
                  <a:srgbClr val="FFFF00"/>
                </a:solidFill>
              </a:rPr>
              <a:t>’</a:t>
            </a:r>
            <a:r>
              <a:rPr lang="th-TH" sz="4000" b="1">
                <a:solidFill>
                  <a:srgbClr val="FFFF00"/>
                </a:solidFill>
                <a:latin typeface="Dotum" pitchFamily="34" charset="-127"/>
              </a:rPr>
              <a:t> </a:t>
            </a:r>
            <a:r>
              <a:rPr lang="en-US" sz="4000" b="1">
                <a:solidFill>
                  <a:srgbClr val="FFFF00"/>
                </a:solidFill>
                <a:latin typeface="Dotum" pitchFamily="34" charset="-127"/>
              </a:rPr>
              <a:t>?</a:t>
            </a:r>
            <a:endParaRPr lang="th-TH" sz="4000" b="1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70724" name="AutoShape 4"/>
          <p:cNvSpPr>
            <a:spLocks noChangeArrowheads="1"/>
          </p:cNvSpPr>
          <p:nvPr/>
        </p:nvSpPr>
        <p:spPr bwMode="auto">
          <a:xfrm>
            <a:off x="107950" y="1412875"/>
            <a:ext cx="4318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670725" name="AutoShape 5"/>
          <p:cNvSpPr>
            <a:spLocks noChangeArrowheads="1"/>
          </p:cNvSpPr>
          <p:nvPr/>
        </p:nvSpPr>
        <p:spPr bwMode="auto">
          <a:xfrm>
            <a:off x="107950" y="2667000"/>
            <a:ext cx="5334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670726" name="Text Box 6"/>
          <p:cNvSpPr txBox="1">
            <a:spLocks noChangeArrowheads="1"/>
          </p:cNvSpPr>
          <p:nvPr/>
        </p:nvSpPr>
        <p:spPr bwMode="auto">
          <a:xfrm>
            <a:off x="250825" y="2708275"/>
            <a:ext cx="8353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ngsana New" pitchFamily="18" charset="-34"/>
              </a:rPr>
              <a:t>    </a:t>
            </a:r>
            <a:r>
              <a:rPr lang="th-TH" b="1">
                <a:solidFill>
                  <a:srgbClr val="FFFF00"/>
                </a:solidFill>
                <a:latin typeface="Angsana New" pitchFamily="18" charset="-34"/>
              </a:rPr>
              <a:t>      </a:t>
            </a:r>
            <a:r>
              <a:rPr lang="th-TH" sz="4000" b="1">
                <a:solidFill>
                  <a:srgbClr val="FFFF00"/>
                </a:solidFill>
                <a:latin typeface="Angsana New" pitchFamily="18" charset="-34"/>
              </a:rPr>
              <a:t>จะรู้ได้อย่างไรว่านักเรียนรู้   และปฏิบัติได้แล้ว </a:t>
            </a:r>
            <a:r>
              <a:rPr lang="en-US" sz="4000" b="1">
                <a:solidFill>
                  <a:srgbClr val="FFFF00"/>
                </a:solidFill>
                <a:latin typeface="Angsana New" pitchFamily="18" charset="-34"/>
              </a:rPr>
              <a:t>?</a:t>
            </a:r>
            <a:endParaRPr lang="th-TH" sz="4000" b="1">
              <a:solidFill>
                <a:srgbClr val="FFFF00"/>
              </a:solidFill>
              <a:latin typeface="Angsana New" pitchFamily="18" charset="-34"/>
            </a:endParaRPr>
          </a:p>
        </p:txBody>
      </p:sp>
      <p:sp>
        <p:nvSpPr>
          <p:cNvPr id="670727" name="AutoShape 7"/>
          <p:cNvSpPr>
            <a:spLocks noChangeArrowheads="1"/>
          </p:cNvSpPr>
          <p:nvPr/>
        </p:nvSpPr>
        <p:spPr bwMode="auto">
          <a:xfrm>
            <a:off x="107950" y="3962400"/>
            <a:ext cx="5334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670728" name="AutoShape 8"/>
          <p:cNvSpPr>
            <a:spLocks noChangeArrowheads="1"/>
          </p:cNvSpPr>
          <p:nvPr/>
        </p:nvSpPr>
        <p:spPr bwMode="auto">
          <a:xfrm>
            <a:off x="77788" y="5475288"/>
            <a:ext cx="5334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1800"/>
          </a:p>
        </p:txBody>
      </p:sp>
      <p:sp>
        <p:nvSpPr>
          <p:cNvPr id="670729" name="Text Box 9"/>
          <p:cNvSpPr txBox="1">
            <a:spLocks noChangeArrowheads="1"/>
          </p:cNvSpPr>
          <p:nvPr/>
        </p:nvSpPr>
        <p:spPr bwMode="auto">
          <a:xfrm>
            <a:off x="179388" y="4095750"/>
            <a:ext cx="8964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Dotum" pitchFamily="34" charset="-127"/>
              </a:rPr>
              <a:t>   </a:t>
            </a:r>
            <a:r>
              <a:rPr lang="th-TH" sz="4000" b="1">
                <a:solidFill>
                  <a:srgbClr val="FFFF00"/>
                </a:solidFill>
                <a:latin typeface="Dotum" pitchFamily="34" charset="-127"/>
              </a:rPr>
              <a:t>ต้องทำอะไรบ้างที่จะช่วยให้นักเรียนรู้ และปฏิบัติสิ่งนั้นได้</a:t>
            </a:r>
            <a:r>
              <a:rPr lang="en-US" sz="4000" b="1">
                <a:solidFill>
                  <a:srgbClr val="FFFF00"/>
                </a:solidFill>
                <a:latin typeface="Dotum" pitchFamily="34" charset="-127"/>
              </a:rPr>
              <a:t> ?</a:t>
            </a:r>
            <a:endParaRPr lang="th-TH" sz="4000" b="1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70730" name="Text Box 10"/>
          <p:cNvSpPr txBox="1">
            <a:spLocks noChangeArrowheads="1"/>
          </p:cNvSpPr>
          <p:nvPr/>
        </p:nvSpPr>
        <p:spPr bwMode="auto">
          <a:xfrm>
            <a:off x="539750" y="5475288"/>
            <a:ext cx="8424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ngsana New" pitchFamily="18" charset="-34"/>
              </a:rPr>
              <a:t>   </a:t>
            </a:r>
            <a:r>
              <a:rPr lang="th-TH" sz="4400" b="1">
                <a:solidFill>
                  <a:srgbClr val="FFFF00"/>
                </a:solidFill>
                <a:latin typeface="Angsana New" pitchFamily="18" charset="-34"/>
              </a:rPr>
              <a:t>จะทำอย่างไรกับนักเรียนที่ยังไม่บรรลุตามที่คาดหวัง </a:t>
            </a:r>
            <a:r>
              <a:rPr lang="en-US" sz="4400" b="1">
                <a:solidFill>
                  <a:srgbClr val="FFFF00"/>
                </a:solidFill>
                <a:latin typeface="Angsana New" pitchFamily="18" charset="-34"/>
              </a:rPr>
              <a:t>?</a:t>
            </a:r>
            <a:endParaRPr lang="th-TH" sz="4400" b="1">
              <a:solidFill>
                <a:srgbClr val="FFFF00"/>
              </a:solidFill>
              <a:latin typeface="Angsana New" pitchFamily="18" charset="-34"/>
            </a:endParaRPr>
          </a:p>
        </p:txBody>
      </p:sp>
      <p:sp>
        <p:nvSpPr>
          <p:cNvPr id="670731" name="Oval 11"/>
          <p:cNvSpPr>
            <a:spLocks noChangeArrowheads="1"/>
          </p:cNvSpPr>
          <p:nvPr/>
        </p:nvSpPr>
        <p:spPr bwMode="auto">
          <a:xfrm>
            <a:off x="5580063" y="1268413"/>
            <a:ext cx="3455987" cy="1223962"/>
          </a:xfrm>
          <a:prstGeom prst="ellipse">
            <a:avLst/>
          </a:prstGeom>
          <a:solidFill>
            <a:srgbClr val="0000CC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4000" b="1">
                <a:solidFill>
                  <a:schemeClr val="bg1"/>
                </a:solidFill>
                <a:latin typeface="Dotum" pitchFamily="34" charset="-127"/>
              </a:rPr>
              <a:t>มาตรฐาน/ตัวชี้วัด</a:t>
            </a:r>
          </a:p>
        </p:txBody>
      </p:sp>
      <p:sp>
        <p:nvSpPr>
          <p:cNvPr id="670732" name="Oval 12"/>
          <p:cNvSpPr>
            <a:spLocks noChangeArrowheads="1"/>
          </p:cNvSpPr>
          <p:nvPr/>
        </p:nvSpPr>
        <p:spPr bwMode="auto">
          <a:xfrm>
            <a:off x="4643438" y="2565400"/>
            <a:ext cx="3529012" cy="1150938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3600" b="1">
                <a:solidFill>
                  <a:srgbClr val="3366FF"/>
                </a:solidFill>
                <a:latin typeface="Dotum" pitchFamily="34" charset="-127"/>
              </a:rPr>
              <a:t> </a:t>
            </a:r>
            <a:r>
              <a:rPr lang="th-TH" sz="4000" b="1">
                <a:solidFill>
                  <a:schemeClr val="bg1"/>
                </a:solidFill>
                <a:latin typeface="Dotum" pitchFamily="34" charset="-127"/>
              </a:rPr>
              <a:t>ชิ้นงาน</a:t>
            </a:r>
            <a:r>
              <a:rPr lang="en-US" sz="4000" b="1">
                <a:solidFill>
                  <a:schemeClr val="bg1"/>
                </a:solidFill>
                <a:latin typeface="Dotum" pitchFamily="34" charset="-127"/>
              </a:rPr>
              <a:t>/ </a:t>
            </a:r>
            <a:r>
              <a:rPr lang="th-TH" sz="4000" b="1">
                <a:solidFill>
                  <a:schemeClr val="bg1"/>
                </a:solidFill>
                <a:latin typeface="Dotum" pitchFamily="34" charset="-127"/>
              </a:rPr>
              <a:t>ภาระงาน</a:t>
            </a:r>
          </a:p>
        </p:txBody>
      </p:sp>
      <p:sp>
        <p:nvSpPr>
          <p:cNvPr id="670733" name="Oval 13"/>
          <p:cNvSpPr>
            <a:spLocks noChangeArrowheads="1"/>
          </p:cNvSpPr>
          <p:nvPr/>
        </p:nvSpPr>
        <p:spPr bwMode="auto">
          <a:xfrm>
            <a:off x="4284663" y="3789363"/>
            <a:ext cx="4716462" cy="1296987"/>
          </a:xfrm>
          <a:prstGeom prst="ellipse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4000" b="1">
                <a:solidFill>
                  <a:schemeClr val="bg1"/>
                </a:solidFill>
                <a:latin typeface="Dotum" pitchFamily="34" charset="-127"/>
              </a:rPr>
              <a:t>กิจกรรมการเรียนการสอน</a:t>
            </a:r>
          </a:p>
        </p:txBody>
      </p:sp>
      <p:sp>
        <p:nvSpPr>
          <p:cNvPr id="2" name="Oval 13"/>
          <p:cNvSpPr>
            <a:spLocks noChangeArrowheads="1"/>
          </p:cNvSpPr>
          <p:nvPr/>
        </p:nvSpPr>
        <p:spPr bwMode="auto">
          <a:xfrm>
            <a:off x="4427538" y="5157788"/>
            <a:ext cx="4716462" cy="1296987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th-TH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otum" pitchFamily="34" charset="-127"/>
              </a:rPr>
              <a:t>แผนการนำข้อมูลย้อนกลับ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7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7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7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7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7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7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7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23" grpId="0"/>
      <p:bldP spid="670724" grpId="0" animBg="1"/>
      <p:bldP spid="670725" grpId="0" animBg="1"/>
      <p:bldP spid="670726" grpId="0"/>
      <p:bldP spid="670727" grpId="0" animBg="1"/>
      <p:bldP spid="670728" grpId="0" animBg="1"/>
      <p:bldP spid="670729" grpId="0"/>
      <p:bldP spid="670730" grpId="0"/>
      <p:bldP spid="670731" grpId="0" animBg="1"/>
      <p:bldP spid="670732" grpId="0" animBg="1"/>
      <p:bldP spid="670733" grpId="0" animBg="1"/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000000">
                <a:alpha val="58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123950"/>
          </a:xfrm>
        </p:spPr>
        <p:txBody>
          <a:bodyPr/>
          <a:lstStyle/>
          <a:p>
            <a:r>
              <a:rPr lang="en-US" sz="51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th-TH" sz="5100" b="1" dirty="0">
                <a:solidFill>
                  <a:schemeClr val="bg1"/>
                </a:solidFill>
                <a:latin typeface="Bernard MT Condensed" pitchFamily="18" charset="0"/>
                <a:cs typeface="Angsana New" pitchFamily="18" charset="-34"/>
              </a:rPr>
              <a:t>แท้จริงแล้ว </a:t>
            </a:r>
            <a:r>
              <a:rPr lang="en-US" sz="4000" dirty="0">
                <a:solidFill>
                  <a:schemeClr val="bg1"/>
                </a:solidFill>
                <a:latin typeface="Bernard MT Condensed" pitchFamily="18" charset="0"/>
              </a:rPr>
              <a:t>Backward Design</a:t>
            </a:r>
            <a:r>
              <a:rPr lang="th-TH" sz="4000" dirty="0">
                <a:solidFill>
                  <a:schemeClr val="bg1"/>
                </a:solidFill>
                <a:latin typeface="Bernard MT Condensed" pitchFamily="18" charset="0"/>
                <a:cs typeface="Angsana New" pitchFamily="18" charset="-34"/>
              </a:rPr>
              <a:t> </a:t>
            </a:r>
            <a:r>
              <a:rPr lang="th-TH" sz="5100" b="1" dirty="0">
                <a:solidFill>
                  <a:schemeClr val="bg1"/>
                </a:solidFill>
                <a:latin typeface="Bernard MT Condensed" pitchFamily="18" charset="0"/>
                <a:cs typeface="Angsana New" pitchFamily="18" charset="-34"/>
              </a:rPr>
              <a:t>คืออะไร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819672"/>
          </a:xfrm>
        </p:spPr>
        <p:txBody>
          <a:bodyPr/>
          <a:lstStyle/>
          <a:p>
            <a:r>
              <a:rPr lang="th-TH" sz="4100" b="1" dirty="0">
                <a:solidFill>
                  <a:schemeClr val="bg1"/>
                </a:solidFill>
                <a:cs typeface="Angsana New" pitchFamily="18" charset="-34"/>
              </a:rPr>
              <a:t>การปฏิบัติการให้เกิดผล ตาม</a:t>
            </a:r>
            <a:r>
              <a:rPr lang="th-TH" sz="4100" b="1" dirty="0">
                <a:solidFill>
                  <a:srgbClr val="FF99FF"/>
                </a:solidFill>
                <a:cs typeface="Angsana New" pitchFamily="18" charset="-34"/>
              </a:rPr>
              <a:t>เป้าหมาย</a:t>
            </a:r>
            <a:r>
              <a:rPr lang="th-TH" sz="4100" b="1" dirty="0">
                <a:solidFill>
                  <a:schemeClr val="bg1"/>
                </a:solidFill>
                <a:cs typeface="Angsana New" pitchFamily="18" charset="-34"/>
              </a:rPr>
              <a:t>ของเรา  หรือตามมาตรฐานการเรียนรู้ โดยมี</a:t>
            </a:r>
            <a:r>
              <a:rPr lang="th-TH" sz="4100" b="1" dirty="0">
                <a:solidFill>
                  <a:srgbClr val="FF99FF"/>
                </a:solidFill>
                <a:cs typeface="Angsana New" pitchFamily="18" charset="-34"/>
              </a:rPr>
              <a:t>หลักฐาน</a:t>
            </a:r>
            <a:r>
              <a:rPr lang="th-TH" sz="4100" b="1" dirty="0">
                <a:solidFill>
                  <a:srgbClr val="CC00CC"/>
                </a:solidFill>
                <a:cs typeface="Angsana New" pitchFamily="18" charset="-34"/>
              </a:rPr>
              <a:t>ที่จะถูก</a:t>
            </a:r>
            <a:r>
              <a:rPr lang="th-TH" sz="4100" b="1" dirty="0">
                <a:solidFill>
                  <a:schemeClr val="bg1"/>
                </a:solidFill>
                <a:cs typeface="Angsana New" pitchFamily="18" charset="-34"/>
              </a:rPr>
              <a:t>ประเมินผล  ดังนั้น เมื่อเราเริ่มวางแผนหน่วยการเรียนรู้หรือรายวิชา    สิ่งเหล่านี้จะเตือนความจำเราอยู่ตลอดเวลา โดยการเริ่มต้นจากคำถามที่ว่า </a:t>
            </a:r>
            <a:r>
              <a:rPr lang="th-TH" sz="4100" b="1" u="sng" dirty="0">
                <a:solidFill>
                  <a:srgbClr val="FF0000"/>
                </a:solidFill>
                <a:cs typeface="Angsana New" pitchFamily="18" charset="-34"/>
              </a:rPr>
              <a:t>เราจะยอมรับหลักฐานอะไรของนักเรียน </a:t>
            </a:r>
            <a:r>
              <a:rPr lang="th-TH" sz="4100" b="1" dirty="0">
                <a:solidFill>
                  <a:schemeClr val="bg1"/>
                </a:solidFill>
                <a:cs typeface="Angsana New" pitchFamily="18" charset="-34"/>
              </a:rPr>
              <a:t>ที่เกิดจากความเข้าใจและความคล่องแคล่วชำนิชำนาญตามที่ต้องการ  </a:t>
            </a:r>
            <a:r>
              <a:rPr lang="th-TH" sz="4100" b="1" dirty="0">
                <a:solidFill>
                  <a:srgbClr val="3333FF"/>
                </a:solidFill>
                <a:cs typeface="Angsana New" pitchFamily="18" charset="-34"/>
              </a:rPr>
              <a:t>    </a:t>
            </a:r>
            <a:r>
              <a:rPr lang="th-TH" sz="4500" b="1" dirty="0">
                <a:solidFill>
                  <a:srgbClr val="FFFF00"/>
                </a:solidFill>
                <a:cs typeface="Angsana New" pitchFamily="18" charset="-34"/>
              </a:rPr>
              <a:t>ก่อน</a:t>
            </a:r>
            <a:r>
              <a:rPr lang="th-TH" sz="4100" b="1" dirty="0">
                <a:solidFill>
                  <a:srgbClr val="FFFF00"/>
                </a:solidFill>
                <a:cs typeface="Angsana New" pitchFamily="18" charset="-34"/>
              </a:rPr>
              <a:t>การวางแผนการสอนและจัดกิจกรรมสร้างประสบการณ์การเรียนรู้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000000">
                <a:alpha val="84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71450"/>
            <a:ext cx="8572560" cy="1123950"/>
          </a:xfrm>
          <a:solidFill>
            <a:schemeClr val="bg1"/>
          </a:solidFill>
        </p:spPr>
        <p:txBody>
          <a:bodyPr/>
          <a:lstStyle/>
          <a:p>
            <a:r>
              <a:rPr lang="th-TH" sz="5100" b="1" dirty="0">
                <a:solidFill>
                  <a:srgbClr val="FF0000"/>
                </a:solidFill>
                <a:cs typeface="Angsana New" pitchFamily="18" charset="-34"/>
              </a:rPr>
              <a:t>ขั้นตอนกระบวนการของ</a:t>
            </a:r>
            <a:r>
              <a:rPr lang="th-TH" sz="4000" dirty="0">
                <a:solidFill>
                  <a:srgbClr val="FF0000"/>
                </a:solidFill>
                <a:cs typeface="Angsana New" pitchFamily="18" charset="-34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Bernard MT Condensed" pitchFamily="18" charset="0"/>
              </a:rPr>
              <a:t>Backward Design</a:t>
            </a:r>
            <a:endParaRPr lang="th-TH" sz="45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8690" y="2033606"/>
            <a:ext cx="7772400" cy="3967162"/>
          </a:xfrm>
        </p:spPr>
        <p:txBody>
          <a:bodyPr/>
          <a:lstStyle/>
          <a:p>
            <a:r>
              <a:rPr lang="th-TH" sz="5000" b="1" dirty="0">
                <a:solidFill>
                  <a:srgbClr val="FFFF66"/>
                </a:solidFill>
                <a:cs typeface="Angsana New" pitchFamily="18" charset="-34"/>
              </a:rPr>
              <a:t>นิยาม</a:t>
            </a:r>
            <a:r>
              <a:rPr lang="th-TH" sz="5000" b="1" dirty="0" smtClean="0">
                <a:solidFill>
                  <a:srgbClr val="FFFF66"/>
                </a:solidFill>
                <a:cs typeface="Angsana New" pitchFamily="18" charset="-34"/>
              </a:rPr>
              <a:t>ผลลัพธ์ที่</a:t>
            </a:r>
            <a:r>
              <a:rPr lang="th-TH" sz="5000" b="1" dirty="0" smtClean="0">
                <a:solidFill>
                  <a:srgbClr val="FFFF66"/>
                </a:solidFill>
                <a:cs typeface="Angsana New" pitchFamily="18" charset="-34"/>
              </a:rPr>
              <a:t>ต้องการให้ชัดเจน</a:t>
            </a:r>
            <a:endParaRPr lang="th-TH" sz="5000" b="1" dirty="0">
              <a:solidFill>
                <a:srgbClr val="FFFF66"/>
              </a:solidFill>
              <a:cs typeface="Angsana New" pitchFamily="18" charset="-34"/>
            </a:endParaRPr>
          </a:p>
          <a:p>
            <a:r>
              <a:rPr lang="th-TH" sz="5000" b="1" dirty="0">
                <a:solidFill>
                  <a:srgbClr val="FFFF66"/>
                </a:solidFill>
                <a:cs typeface="Angsana New" pitchFamily="18" charset="-34"/>
              </a:rPr>
              <a:t>กำหนดหลักฐานที่สามารถยอมรับได้</a:t>
            </a:r>
          </a:p>
          <a:p>
            <a:r>
              <a:rPr lang="th-TH" sz="5000" b="1" dirty="0">
                <a:solidFill>
                  <a:srgbClr val="FFFF66"/>
                </a:solidFill>
                <a:cs typeface="Angsana New" pitchFamily="18" charset="-34"/>
              </a:rPr>
              <a:t>วางแผนจัดประสบการณ์การ</a:t>
            </a:r>
            <a:r>
              <a:rPr lang="th-TH" sz="5000" b="1" dirty="0" smtClean="0">
                <a:solidFill>
                  <a:srgbClr val="FFFF66"/>
                </a:solidFill>
                <a:cs typeface="Angsana New" pitchFamily="18" charset="-34"/>
              </a:rPr>
              <a:t>เรียนรู้ และ</a:t>
            </a:r>
            <a:r>
              <a:rPr lang="th-TH" sz="5000" b="1" dirty="0">
                <a:solidFill>
                  <a:srgbClr val="FFFF66"/>
                </a:solidFill>
                <a:cs typeface="Angsana New" pitchFamily="18" charset="-34"/>
              </a:rPr>
              <a:t>การเรียนการสอน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58204" cy="706437"/>
          </a:xfrm>
        </p:spPr>
        <p:txBody>
          <a:bodyPr/>
          <a:lstStyle/>
          <a:p>
            <a:pPr eaLnBrk="1" hangingPunct="1"/>
            <a:r>
              <a:rPr lang="th-TH" sz="4000" b="1" dirty="0" smtClean="0">
                <a:solidFill>
                  <a:srgbClr val="000066"/>
                </a:solidFill>
              </a:rPr>
              <a:t>ส่วนดีของ</a:t>
            </a:r>
            <a:r>
              <a:rPr lang="th-TH" sz="4000" dirty="0" smtClean="0"/>
              <a:t> </a:t>
            </a:r>
            <a:r>
              <a:rPr lang="en-US" sz="4000" dirty="0" smtClean="0">
                <a:latin typeface="Bernard MT Condensed" pitchFamily="18" charset="0"/>
                <a:cs typeface="Angsana New" pitchFamily="18" charset="-34"/>
              </a:rPr>
              <a:t>Backwards Design</a:t>
            </a:r>
            <a:endParaRPr lang="th-TH" sz="4000" dirty="0" smtClean="0">
              <a:latin typeface="Bernard MT Condensed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196975"/>
            <a:ext cx="8763000" cy="5661025"/>
          </a:xfrm>
        </p:spPr>
        <p:txBody>
          <a:bodyPr/>
          <a:lstStyle/>
          <a:p>
            <a:pPr eaLnBrk="1" hangingPunct="1"/>
            <a:r>
              <a:rPr lang="th-TH" sz="4400" b="1" dirty="0" smtClean="0">
                <a:solidFill>
                  <a:srgbClr val="9900CC"/>
                </a:solidFill>
                <a:cs typeface="Angsana New" pitchFamily="18" charset="-34"/>
              </a:rPr>
              <a:t>เกิดความชัดเจนในเป้าหมายการเรียนรู้</a:t>
            </a:r>
            <a:endParaRPr lang="th-TH" sz="4400" b="1" dirty="0" smtClean="0">
              <a:solidFill>
                <a:srgbClr val="3333FF"/>
              </a:solidFill>
              <a:cs typeface="Angsana New" pitchFamily="18" charset="-34"/>
            </a:endParaRPr>
          </a:p>
          <a:p>
            <a:pPr eaLnBrk="1" hangingPunct="1"/>
            <a:r>
              <a:rPr lang="th-TH" sz="4400" b="1" dirty="0" smtClean="0">
                <a:solidFill>
                  <a:srgbClr val="3333FF"/>
                </a:solidFill>
                <a:cs typeface="Angsana New" pitchFamily="18" charset="-34"/>
              </a:rPr>
              <a:t>เกิดความคิด</a:t>
            </a:r>
            <a:r>
              <a:rPr lang="th-TH" sz="4400" b="1" dirty="0" smtClean="0">
                <a:solidFill>
                  <a:srgbClr val="3333FF"/>
                </a:solidFill>
                <a:cs typeface="Angsana New" pitchFamily="18" charset="-34"/>
              </a:rPr>
              <a:t>เหมือนกับเป็นนักประเมินผลตลอดเวลา</a:t>
            </a:r>
            <a:endParaRPr lang="th-TH" sz="4400" b="1" dirty="0" smtClean="0">
              <a:solidFill>
                <a:srgbClr val="9900CC"/>
              </a:solidFill>
              <a:cs typeface="Angsana New" pitchFamily="18" charset="-34"/>
            </a:endParaRPr>
          </a:p>
          <a:p>
            <a:pPr eaLnBrk="1" hangingPunct="1"/>
            <a:r>
              <a:rPr lang="th-TH" sz="4400" b="1" dirty="0" smtClean="0">
                <a:solidFill>
                  <a:srgbClr val="CC0000"/>
                </a:solidFill>
                <a:cs typeface="Angsana New" pitchFamily="18" charset="-34"/>
              </a:rPr>
              <a:t>มีความแหลมคม ช่วยในการกำหนดกิจกรรมการเรียน การสอนและตรงกับเป้าหมายการเรียนรู้</a:t>
            </a:r>
          </a:p>
          <a:p>
            <a:pPr eaLnBrk="1" hangingPunct="1"/>
            <a:r>
              <a:rPr lang="th-TH" sz="4400" b="1" dirty="0" smtClean="0">
                <a:solidFill>
                  <a:srgbClr val="008000"/>
                </a:solidFill>
                <a:cs typeface="Angsana New" pitchFamily="18" charset="-34"/>
              </a:rPr>
              <a:t>ทำให้เกิดความเชื่อมโยงระหว่างเป้าหมายของผลงานที่ต้องการ ซึ่งเป็นกุญแจที่สำคัญต่อการสร้างผลงานนั้นๆ</a:t>
            </a:r>
          </a:p>
          <a:p>
            <a:pPr eaLnBrk="1" hangingPunct="1"/>
            <a:r>
              <a:rPr lang="th-TH" sz="4400" b="1" dirty="0" smtClean="0">
                <a:solidFill>
                  <a:srgbClr val="003366"/>
                </a:solidFill>
                <a:cs typeface="Angsana New" pitchFamily="18" charset="-34"/>
              </a:rPr>
              <a:t>ทำให้การปฏิบัติการสร้างผลงานของนักเรียนดีขึ้น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381000"/>
            <a:ext cx="84582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18" tIns="45709" rIns="91418" bIns="45709"/>
          <a:lstStyle/>
          <a:p>
            <a:pPr marL="342900" indent="-342900" algn="ctr" defTabSz="820738">
              <a:defRPr/>
            </a:pPr>
            <a:r>
              <a:rPr lang="en-US" sz="4800" b="1" dirty="0">
                <a:solidFill>
                  <a:srgbClr val="002252"/>
                </a:solidFill>
                <a:cs typeface="Angsana New" pitchFamily="18" charset="-34"/>
              </a:rPr>
              <a:t>How Do Teachers Think Like  Assessors?</a:t>
            </a:r>
          </a:p>
          <a:p>
            <a:pPr marL="342900" indent="-342900" defTabSz="820738">
              <a:defRPr/>
            </a:pPr>
            <a:endParaRPr lang="en-US" sz="5400" b="1" dirty="0">
              <a:solidFill>
                <a:srgbClr val="006A4E"/>
              </a:solidFill>
              <a:latin typeface="Times New Roman MT Extra Bold"/>
              <a:cs typeface="Angsana New" pitchFamily="18" charset="-34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3500439"/>
            <a:ext cx="8101012" cy="2138362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i="1" dirty="0" smtClean="0">
                <a:solidFill>
                  <a:schemeClr val="accent4">
                    <a:lumMod val="75000"/>
                  </a:schemeClr>
                </a:solidFill>
              </a:rPr>
              <a:t>Designing effective lessons by working backwards from the goal.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1267" grpId="0" build="p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357166"/>
            <a:ext cx="8229600" cy="1143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th-TH" b="1" smtClean="0">
                <a:latin typeface="Bernard MT Condensed" pitchFamily="18" charset="0"/>
              </a:rPr>
              <a:t>หัวใจสำคัญของ</a:t>
            </a:r>
            <a:r>
              <a:rPr lang="en-US" b="1" smtClean="0">
                <a:latin typeface="Bernard MT Condensed" pitchFamily="18" charset="0"/>
                <a:cs typeface="Angsana New" pitchFamily="18" charset="-34"/>
              </a:rPr>
              <a:t> </a:t>
            </a:r>
            <a:r>
              <a:rPr lang="en-US" smtClean="0">
                <a:latin typeface="Bernard MT Condensed" pitchFamily="18" charset="0"/>
                <a:cs typeface="Angsana New" pitchFamily="18" charset="-34"/>
              </a:rPr>
              <a:t>Backwards Design</a:t>
            </a:r>
            <a:endParaRPr lang="th-TH" smtClean="0">
              <a:latin typeface="Bernard MT Condensed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628775"/>
            <a:ext cx="8326437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h-TH" sz="4400" b="1" dirty="0" smtClean="0">
                <a:solidFill>
                  <a:srgbClr val="CC0000"/>
                </a:solidFill>
                <a:cs typeface="Angsana New" pitchFamily="18" charset="-34"/>
              </a:rPr>
              <a:t>การวิเคราะห์ภาระงานที่สำคัญและให้มีความหมาย</a:t>
            </a:r>
            <a:r>
              <a:rPr lang="th-TH" sz="3600" b="1" dirty="0" smtClean="0">
                <a:solidFill>
                  <a:srgbClr val="558ED5"/>
                </a:solidFill>
                <a:cs typeface="Angsana New" pitchFamily="18" charset="-34"/>
              </a:rPr>
              <a:t>                       	</a:t>
            </a:r>
            <a:r>
              <a:rPr lang="th-TH" sz="4400" b="1" dirty="0" smtClean="0">
                <a:solidFill>
                  <a:srgbClr val="006600"/>
                </a:solidFill>
                <a:cs typeface="Angsana New" pitchFamily="18" charset="-34"/>
              </a:rPr>
              <a:t>กำหนดภาระงานที่นักเรียนสามารถทำได้สำเร็จ        เสร็จสมบูรณ์ </a:t>
            </a:r>
            <a:r>
              <a:rPr lang="th-TH" sz="4400" b="1" dirty="0" smtClean="0">
                <a:solidFill>
                  <a:srgbClr val="9900CC"/>
                </a:solidFill>
                <a:cs typeface="Angsana New" pitchFamily="18" charset="-34"/>
              </a:rPr>
              <a:t>เราจะกำหนดสิ่งนี้ได้อย่างไร</a:t>
            </a:r>
          </a:p>
          <a:p>
            <a:pPr eaLnBrk="1" hangingPunct="1">
              <a:lnSpc>
                <a:spcPct val="90000"/>
              </a:lnSpc>
            </a:pPr>
            <a:r>
              <a:rPr lang="th-TH" sz="4400" b="1" dirty="0" smtClean="0">
                <a:solidFill>
                  <a:srgbClr val="CC0000"/>
                </a:solidFill>
                <a:cs typeface="Angsana New" pitchFamily="18" charset="-34"/>
              </a:rPr>
              <a:t>การวางแผนการฝึก</a:t>
            </a:r>
            <a:r>
              <a:rPr lang="th-TH" sz="3600" b="1" dirty="0" smtClean="0">
                <a:solidFill>
                  <a:srgbClr val="558ED5"/>
                </a:solidFill>
                <a:cs typeface="Angsana New" pitchFamily="18" charset="-34"/>
              </a:rPr>
              <a:t>                                                                  	</a:t>
            </a:r>
            <a:r>
              <a:rPr lang="th-TH" sz="4400" b="1" dirty="0" smtClean="0">
                <a:solidFill>
                  <a:srgbClr val="006600"/>
                </a:solidFill>
                <a:cs typeface="Angsana New" pitchFamily="18" charset="-34"/>
              </a:rPr>
              <a:t>แผนการเรียนรู้และแผนการฝึกปฏิบัติใด  </a:t>
            </a:r>
            <a:r>
              <a:rPr lang="th-TH" sz="4400" b="1" dirty="0" smtClean="0">
                <a:solidFill>
                  <a:srgbClr val="9900CC"/>
                </a:solidFill>
                <a:cs typeface="Angsana New" pitchFamily="18" charset="-34"/>
              </a:rPr>
              <a:t>ที่ต้องฝึก เพื่อให้นักเรียนเกิดความรอบรู้เชี่ยวชาญ</a:t>
            </a:r>
            <a:r>
              <a:rPr lang="th-TH" sz="4400" b="1" dirty="0" smtClean="0">
                <a:solidFill>
                  <a:srgbClr val="006600"/>
                </a:solidFill>
                <a:cs typeface="Angsana New" pitchFamily="18" charset="-34"/>
              </a:rPr>
              <a:t> ซึ่งเป็นกุญแจที่สำคัญต่อการนำไปสร้างภาระงาน/ผลงานที่มีคุณภาพ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 rotWithShape="0">
          <a:gsLst>
            <a:gs pos="0">
              <a:srgbClr val="9900CC"/>
            </a:gs>
            <a:gs pos="100000">
              <a:srgbClr val="66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2227263"/>
          </a:xfrm>
          <a:solidFill>
            <a:srgbClr val="DFD8E8"/>
          </a:solidFill>
        </p:spPr>
        <p:txBody>
          <a:bodyPr/>
          <a:lstStyle/>
          <a:p>
            <a:pPr eaLnBrk="1" hangingPunct="1"/>
            <a:r>
              <a:rPr lang="en-US" sz="6600" b="1" smtClean="0">
                <a:latin typeface="Angsana New" pitchFamily="18" charset="-34"/>
              </a:rPr>
              <a:t>Think with the end in mind, start with assessment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CC00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1547813" y="476250"/>
            <a:ext cx="6119812" cy="8239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latin typeface="Angsana New" pitchFamily="18" charset="-34"/>
              </a:rPr>
              <a:t>BACKWARDS    DESIGN   ?</a:t>
            </a:r>
            <a:endParaRPr lang="th-TH" sz="4800" b="1">
              <a:latin typeface="Angsana New" pitchFamily="18" charset="-34"/>
            </a:endParaRP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539750" y="1628775"/>
            <a:ext cx="3816350" cy="11382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ngsana New" pitchFamily="18" charset="-34"/>
              </a:rPr>
              <a:t>       </a:t>
            </a:r>
            <a:r>
              <a:rPr lang="en-US" sz="3200" b="1">
                <a:solidFill>
                  <a:srgbClr val="CC0000"/>
                </a:solidFill>
                <a:latin typeface="Angsana New" pitchFamily="18" charset="-34"/>
              </a:rPr>
              <a:t> </a:t>
            </a:r>
            <a:r>
              <a:rPr lang="en-US" sz="4000" b="1">
                <a:solidFill>
                  <a:srgbClr val="CC0000"/>
                </a:solidFill>
                <a:latin typeface="Angsana New" pitchFamily="18" charset="-34"/>
              </a:rPr>
              <a:t>STANDARDS  </a:t>
            </a:r>
            <a:r>
              <a:rPr lang="en-US" sz="3600">
                <a:solidFill>
                  <a:srgbClr val="CC0000"/>
                </a:solidFill>
                <a:latin typeface="Angsana New" pitchFamily="18" charset="-34"/>
              </a:rPr>
              <a:t> </a:t>
            </a:r>
            <a:r>
              <a:rPr lang="en-US" sz="3200">
                <a:solidFill>
                  <a:srgbClr val="CC0000"/>
                </a:solidFill>
                <a:latin typeface="Angsana New" pitchFamily="18" charset="-34"/>
              </a:rPr>
              <a:t>   </a:t>
            </a:r>
            <a:r>
              <a:rPr lang="en-US">
                <a:solidFill>
                  <a:srgbClr val="CC0000"/>
                </a:solidFill>
                <a:latin typeface="Angsana New" pitchFamily="18" charset="-34"/>
              </a:rPr>
              <a:t>    </a:t>
            </a:r>
            <a:r>
              <a:rPr lang="en-US">
                <a:latin typeface="Angsana New" pitchFamily="18" charset="-34"/>
              </a:rPr>
              <a:t>             </a:t>
            </a:r>
            <a:r>
              <a:rPr lang="en-US" b="1">
                <a:solidFill>
                  <a:srgbClr val="009900"/>
                </a:solidFill>
                <a:latin typeface="Angsana New" pitchFamily="18" charset="-34"/>
              </a:rPr>
              <a:t>(Identify  Desired  Results)</a:t>
            </a:r>
            <a:endParaRPr lang="th-TH" b="1">
              <a:solidFill>
                <a:srgbClr val="009900"/>
              </a:solidFill>
              <a:latin typeface="Angsana New" pitchFamily="18" charset="-34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771775" y="3429000"/>
            <a:ext cx="3816350" cy="11382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Angsana New" pitchFamily="18" charset="-34"/>
              </a:rPr>
              <a:t>     </a:t>
            </a:r>
            <a:r>
              <a:rPr lang="en-US" sz="4000" b="1">
                <a:solidFill>
                  <a:srgbClr val="CC0000"/>
                </a:solidFill>
                <a:latin typeface="Angsana New" pitchFamily="18" charset="-34"/>
              </a:rPr>
              <a:t> ASSESSMENT</a:t>
            </a:r>
            <a:r>
              <a:rPr lang="en-US" sz="3600">
                <a:solidFill>
                  <a:srgbClr val="CC0000"/>
                </a:solidFill>
                <a:latin typeface="Angsana New" pitchFamily="18" charset="-34"/>
              </a:rPr>
              <a:t>    </a:t>
            </a:r>
            <a:r>
              <a:rPr lang="en-US" sz="3600">
                <a:latin typeface="Angsana New" pitchFamily="18" charset="-34"/>
              </a:rPr>
              <a:t>    </a:t>
            </a:r>
            <a:r>
              <a:rPr lang="en-US" sz="3200">
                <a:latin typeface="Angsana New" pitchFamily="18" charset="-34"/>
              </a:rPr>
              <a:t> </a:t>
            </a:r>
            <a:r>
              <a:rPr lang="en-US">
                <a:latin typeface="Angsana New" pitchFamily="18" charset="-34"/>
              </a:rPr>
              <a:t>     </a:t>
            </a:r>
            <a:r>
              <a:rPr lang="en-US" b="1">
                <a:solidFill>
                  <a:schemeClr val="tx2"/>
                </a:solidFill>
                <a:latin typeface="Angsana New" pitchFamily="18" charset="-34"/>
              </a:rPr>
              <a:t>(Determine  Acceptable  Evidence)</a:t>
            </a:r>
            <a:endParaRPr lang="th-TH" b="1">
              <a:solidFill>
                <a:schemeClr val="tx2"/>
              </a:solidFill>
              <a:latin typeface="Angsana New" pitchFamily="18" charset="-34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3851275" y="5292725"/>
            <a:ext cx="4897438" cy="11382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Angsana New" pitchFamily="18" charset="-34"/>
              </a:rPr>
              <a:t>             </a:t>
            </a:r>
            <a:r>
              <a:rPr lang="en-US" sz="4000" b="1">
                <a:solidFill>
                  <a:srgbClr val="CC0000"/>
                </a:solidFill>
                <a:latin typeface="Angsana New" pitchFamily="18" charset="-34"/>
              </a:rPr>
              <a:t> INSTRUCTION</a:t>
            </a:r>
            <a:r>
              <a:rPr lang="en-US" sz="3600" b="1">
                <a:latin typeface="Angsana New" pitchFamily="18" charset="-34"/>
              </a:rPr>
              <a:t>     </a:t>
            </a:r>
            <a:r>
              <a:rPr lang="en-US" sz="3200" b="1">
                <a:latin typeface="Angsana New" pitchFamily="18" charset="-34"/>
              </a:rPr>
              <a:t>    </a:t>
            </a:r>
            <a:r>
              <a:rPr lang="en-US">
                <a:latin typeface="Angsana New" pitchFamily="18" charset="-34"/>
              </a:rPr>
              <a:t>                                   </a:t>
            </a:r>
            <a:r>
              <a:rPr lang="en-US" b="1">
                <a:solidFill>
                  <a:schemeClr val="tx2"/>
                </a:solidFill>
                <a:latin typeface="Angsana New" pitchFamily="18" charset="-34"/>
              </a:rPr>
              <a:t>(Plan  Learning Experiences and Instruction)</a:t>
            </a:r>
            <a:endParaRPr lang="th-TH" b="1">
              <a:solidFill>
                <a:schemeClr val="tx2"/>
              </a:solidFill>
              <a:latin typeface="Angsana New" pitchFamily="18" charset="-34"/>
            </a:endParaRPr>
          </a:p>
        </p:txBody>
      </p:sp>
      <p:cxnSp>
        <p:nvCxnSpPr>
          <p:cNvPr id="145414" name="AutoShape 6"/>
          <p:cNvCxnSpPr>
            <a:cxnSpLocks noChangeShapeType="1"/>
          </p:cNvCxnSpPr>
          <p:nvPr/>
        </p:nvCxnSpPr>
        <p:spPr bwMode="auto">
          <a:xfrm rot="16200000" flipH="1">
            <a:off x="2953543" y="4831557"/>
            <a:ext cx="1147763" cy="64770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5415" name="AutoShape 7"/>
          <p:cNvCxnSpPr>
            <a:cxnSpLocks noChangeShapeType="1"/>
          </p:cNvCxnSpPr>
          <p:nvPr/>
        </p:nvCxnSpPr>
        <p:spPr bwMode="auto">
          <a:xfrm>
            <a:off x="1187450" y="2852738"/>
            <a:ext cx="1584325" cy="1149350"/>
          </a:xfrm>
          <a:prstGeom prst="bentConnector3">
            <a:avLst>
              <a:gd name="adj1" fmla="val -220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nimBg="1"/>
      <p:bldP spid="145411" grpId="0" animBg="1"/>
      <p:bldP spid="145412" grpId="0" animBg="1"/>
      <p:bldP spid="14541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 descr="ลายตารางหมากรุกขนาดใหญ่"/>
          <p:cNvSpPr>
            <a:spLocks noChangeArrowheads="1"/>
          </p:cNvSpPr>
          <p:nvPr/>
        </p:nvSpPr>
        <p:spPr bwMode="auto">
          <a:xfrm>
            <a:off x="323850" y="260350"/>
            <a:ext cx="8497888" cy="1081088"/>
          </a:xfrm>
          <a:prstGeom prst="rect">
            <a:avLst/>
          </a:prstGeom>
          <a:pattFill prst="lgCheck">
            <a:fgClr>
              <a:schemeClr val="accent1"/>
            </a:fgClr>
            <a:bgClr>
              <a:srgbClr val="FF292E"/>
            </a:bgClr>
          </a:pattFill>
          <a:ln w="28575">
            <a:solidFill>
              <a:srgbClr val="FF292E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2000">
              <a:solidFill>
                <a:srgbClr val="FF292E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77875"/>
          </a:xfrm>
          <a:gradFill rotWithShape="1">
            <a:gsLst>
              <a:gs pos="0">
                <a:srgbClr val="CC0000"/>
              </a:gs>
              <a:gs pos="100000">
                <a:schemeClr val="tx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th-TH" sz="5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ทำอย่างไร? คิดอย่างไร ?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424862" cy="4752975"/>
          </a:xfrm>
        </p:spPr>
        <p:txBody>
          <a:bodyPr/>
          <a:lstStyle/>
          <a:p>
            <a:pPr eaLnBrk="1" hangingPunct="1"/>
            <a:r>
              <a:rPr lang="th-TH" sz="4800" b="1" smtClean="0"/>
              <a:t>อ่านและทำความเข้าใจในตัวชี้วัดและสาระการเรียนรู้ทุกตัวในรายวิชานั้นๆอย่างละเอียด</a:t>
            </a:r>
          </a:p>
          <a:p>
            <a:pPr eaLnBrk="1" hangingPunct="1"/>
            <a:r>
              <a:rPr lang="th-TH" sz="4800" b="1" smtClean="0"/>
              <a:t>เริ่มแรก</a:t>
            </a:r>
            <a:r>
              <a:rPr lang="th-TH" sz="4800" b="1" u="sng" smtClean="0"/>
              <a:t>ให้พิจารณาเพียงหนึ่งตัวชี้วัด</a:t>
            </a:r>
            <a:r>
              <a:rPr lang="th-TH" sz="4800" b="1" smtClean="0"/>
              <a:t> ภาระงานหรือชิ้นงานที่จะประเมินผล</a:t>
            </a:r>
            <a:r>
              <a:rPr lang="th-TH" sz="4800" b="1" u="sng" smtClean="0"/>
              <a:t>ในตัวชี้วัดนี้คืออะไร?</a:t>
            </a:r>
            <a:r>
              <a:rPr lang="th-TH" sz="4800" b="1" smtClean="0"/>
              <a:t> ถ้า</a:t>
            </a:r>
            <a:r>
              <a:rPr lang="th-TH" sz="4800" b="1" u="sng" smtClean="0"/>
              <a:t>ภาระงาน</a:t>
            </a:r>
            <a:r>
              <a:rPr lang="th-TH" sz="4800" b="1" smtClean="0"/>
              <a:t>ไปเชื่อมโยงกับตัวชี้วัดตัวใดๆ ให้นำตัวชี้วัดนั้นๆมาอยู่ในหน่วยการเรียนรู้เดียวกัน</a:t>
            </a:r>
          </a:p>
        </p:txBody>
      </p:sp>
      <p:sp>
        <p:nvSpPr>
          <p:cNvPr id="95237" name="AutoShape 5"/>
          <p:cNvSpPr>
            <a:spLocks noChangeArrowheads="1"/>
          </p:cNvSpPr>
          <p:nvPr/>
        </p:nvSpPr>
        <p:spPr bwMode="auto">
          <a:xfrm>
            <a:off x="1763713" y="1557338"/>
            <a:ext cx="6408737" cy="1800225"/>
          </a:xfrm>
          <a:prstGeom prst="wedgeRoundRectCallout">
            <a:avLst>
              <a:gd name="adj1" fmla="val -72444"/>
              <a:gd name="adj2" fmla="val 98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4000" b="1"/>
              <a:t>สำรวจขอบเขตการเรียนรู้และเนื้อหา     ที่จะจัดการเรียนรู้ว่าควรจัดกี่หน่วย</a:t>
            </a:r>
          </a:p>
        </p:txBody>
      </p:sp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1476375" y="2924175"/>
            <a:ext cx="7488238" cy="3860800"/>
          </a:xfrm>
          <a:prstGeom prst="cloudCallout">
            <a:avLst>
              <a:gd name="adj1" fmla="val -64079"/>
              <a:gd name="adj2" fmla="val 38731"/>
            </a:avLst>
          </a:prstGeom>
          <a:solidFill>
            <a:srgbClr val="D1A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th-TH" sz="4000" b="1"/>
              <a:t>การเกิดการบูรณาการและการนำตัวชี้วัดมาบูรณาการอย่างมีเหตุผล โดยยึดภาระงานที่ตรงกับมาตรฐาน/ตัวชี้วัดเป็นหลัก.....</a:t>
            </a:r>
            <a:r>
              <a:rPr lang="en-US" sz="4000" b="1">
                <a:latin typeface="Angsana New" pitchFamily="18" charset="-34"/>
              </a:rPr>
              <a:t>Wiggins 1993</a:t>
            </a:r>
            <a:r>
              <a:rPr lang="th-TH" sz="4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  <p:bldP spid="95235" grpId="0" animBg="1"/>
      <p:bldP spid="95237" grpId="0" animBg="1"/>
      <p:bldP spid="95237" grpId="1" animBg="1"/>
      <p:bldP spid="95238" grpId="0" animBg="1"/>
      <p:bldP spid="952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28728" y="3071810"/>
            <a:ext cx="6786610" cy="39703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009900"/>
                </a:solidFill>
                <a:latin typeface="Angsana New" pitchFamily="18" charset="-34"/>
              </a:rPr>
              <a:t>Assessment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9900"/>
                </a:solidFill>
                <a:latin typeface="Angsana New" pitchFamily="18" charset="-34"/>
              </a:rPr>
              <a:t>      </a:t>
            </a:r>
            <a:r>
              <a:rPr lang="en-US" sz="4400" b="1" dirty="0">
                <a:solidFill>
                  <a:srgbClr val="009900"/>
                </a:solidFill>
                <a:latin typeface="Angsana New" pitchFamily="18" charset="-34"/>
              </a:rPr>
              <a:t>*      diagnostic   assessment</a:t>
            </a:r>
          </a:p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9900"/>
                </a:solidFill>
                <a:latin typeface="Angsana New" pitchFamily="18" charset="-34"/>
              </a:rPr>
              <a:t>      *      formative    assessment</a:t>
            </a:r>
          </a:p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9900"/>
                </a:solidFill>
                <a:latin typeface="Angsana New" pitchFamily="18" charset="-34"/>
              </a:rPr>
              <a:t>      *      summative  assessment</a:t>
            </a:r>
            <a:r>
              <a:rPr lang="en-US" sz="4000" b="1" dirty="0">
                <a:solidFill>
                  <a:srgbClr val="009900"/>
                </a:solidFill>
                <a:latin typeface="Angsana New" pitchFamily="18" charset="-34"/>
              </a:rPr>
              <a:t>     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28728" y="428604"/>
            <a:ext cx="678661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latin typeface="Angsana New" pitchFamily="18" charset="-34"/>
              </a:rPr>
              <a:t>Measurement</a:t>
            </a:r>
            <a:endParaRPr lang="th-TH" sz="5400" b="1" dirty="0">
              <a:latin typeface="Angsana New" pitchFamily="18" charset="-34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428728" y="1214422"/>
            <a:ext cx="6786610" cy="21544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ngsana New" pitchFamily="18" charset="-34"/>
              </a:rPr>
              <a:t>Evaluation</a:t>
            </a:r>
          </a:p>
          <a:p>
            <a:r>
              <a:rPr lang="en-US" sz="4000" b="1" dirty="0">
                <a:solidFill>
                  <a:srgbClr val="FF0000"/>
                </a:solidFill>
                <a:latin typeface="Angsana New" pitchFamily="18" charset="-34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Angsana New" pitchFamily="18" charset="-34"/>
              </a:rPr>
              <a:t>   formative   </a:t>
            </a:r>
            <a:r>
              <a:rPr lang="en-US" sz="4000" b="1" dirty="0">
                <a:solidFill>
                  <a:srgbClr val="FF0000"/>
                </a:solidFill>
                <a:latin typeface="Angsana New" pitchFamily="18" charset="-34"/>
              </a:rPr>
              <a:t>evaluation</a:t>
            </a:r>
          </a:p>
          <a:p>
            <a:r>
              <a:rPr lang="en-US" sz="4000" b="1" dirty="0">
                <a:solidFill>
                  <a:srgbClr val="FF0000"/>
                </a:solidFill>
                <a:latin typeface="Angsana New" pitchFamily="18" charset="-34"/>
              </a:rPr>
              <a:t>              summative  evaluation</a:t>
            </a:r>
            <a:endParaRPr lang="th-TH" sz="4000" b="1" dirty="0">
              <a:solidFill>
                <a:srgbClr val="FF0000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6" grpId="0" animBg="1"/>
      <p:bldP spid="2048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h-TH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h-TH" sz="4800" b="1" smtClean="0"/>
              <a:t>ภาระงานหรือชิ้นงานนี้ </a:t>
            </a:r>
            <a:r>
              <a:rPr lang="th-TH" sz="4800" b="1" u="sng" smtClean="0"/>
              <a:t>จะต้องใช้เวลาฝึกให้กับนักเรียนทุกคน</a:t>
            </a:r>
            <a:r>
              <a:rPr lang="th-TH" sz="4800" b="1" smtClean="0"/>
              <a:t> ทุกคนทำได้  จะใช้เวลากี่ชั่วโมง</a:t>
            </a:r>
          </a:p>
          <a:p>
            <a:pPr eaLnBrk="1" hangingPunct="1"/>
            <a:endParaRPr lang="th-TH" sz="4800" b="1" smtClean="0"/>
          </a:p>
          <a:p>
            <a:pPr eaLnBrk="1" hangingPunct="1"/>
            <a:r>
              <a:rPr lang="th-TH" sz="4800" b="1" smtClean="0"/>
              <a:t>ตัวชี้วัดทุกตัวควรนำไปใช้</a:t>
            </a:r>
            <a:r>
              <a:rPr lang="th-TH" sz="4800" b="1" u="sng" smtClean="0"/>
              <a:t>จัดการเรียนรู้ซ้ำๆหลายๆครั้ง</a:t>
            </a:r>
          </a:p>
          <a:p>
            <a:pPr eaLnBrk="1" hangingPunct="1"/>
            <a:endParaRPr lang="th-TH" sz="4800" b="1" smtClean="0"/>
          </a:p>
        </p:txBody>
      </p:sp>
      <p:sp>
        <p:nvSpPr>
          <p:cNvPr id="96260" name="Rectangle 4" descr="ลายตารางหมากรุกขนาดใหญ่"/>
          <p:cNvSpPr>
            <a:spLocks noChangeArrowheads="1"/>
          </p:cNvSpPr>
          <p:nvPr/>
        </p:nvSpPr>
        <p:spPr bwMode="auto">
          <a:xfrm>
            <a:off x="323850" y="260350"/>
            <a:ext cx="8497888" cy="1081088"/>
          </a:xfrm>
          <a:prstGeom prst="rect">
            <a:avLst/>
          </a:prstGeom>
          <a:pattFill prst="lgCheck">
            <a:fgClr>
              <a:schemeClr val="accent1"/>
            </a:fgClr>
            <a:bgClr>
              <a:srgbClr val="FF292E"/>
            </a:bgClr>
          </a:pattFill>
          <a:ln w="28575">
            <a:solidFill>
              <a:srgbClr val="FF292E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2000">
              <a:solidFill>
                <a:srgbClr val="FF292E"/>
              </a:solidFill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46088" y="419100"/>
            <a:ext cx="8229600" cy="777875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h-TH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ทำอย่างไร? คิดอย่างไร ?  </a:t>
            </a:r>
            <a:r>
              <a:rPr lang="th-TH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(ต่อ)</a:t>
            </a:r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2268538" y="1628775"/>
            <a:ext cx="6119812" cy="2016125"/>
          </a:xfrm>
          <a:prstGeom prst="wedgeRectCallout">
            <a:avLst>
              <a:gd name="adj1" fmla="val -73477"/>
              <a:gd name="adj2" fmla="val 45514"/>
            </a:avLst>
          </a:prstGeom>
          <a:solidFill>
            <a:srgbClr val="F6EE4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h-TH" sz="4400" b="1"/>
              <a:t>นี้คือเวลาที่จะใช้จัดการเรียนรู้ที่จริงในแต่ละหน่วยการเรียน</a:t>
            </a:r>
          </a:p>
        </p:txBody>
      </p:sp>
      <p:sp>
        <p:nvSpPr>
          <p:cNvPr id="96263" name="AutoShape 7"/>
          <p:cNvSpPr>
            <a:spLocks noChangeArrowheads="1"/>
          </p:cNvSpPr>
          <p:nvPr/>
        </p:nvSpPr>
        <p:spPr bwMode="auto">
          <a:xfrm>
            <a:off x="900113" y="1989138"/>
            <a:ext cx="8135937" cy="3384550"/>
          </a:xfrm>
          <a:prstGeom prst="cloudCallout">
            <a:avLst>
              <a:gd name="adj1" fmla="val -51579"/>
              <a:gd name="adj2" fmla="val 85602"/>
            </a:avLst>
          </a:prstGeom>
          <a:solidFill>
            <a:srgbClr val="D1A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th-TH" sz="4000" b="1"/>
              <a:t>นี่คือการทำให้เกิดความเชื่อถือได้ ในการจัดการเรียนรู้และการประเมินผล และเป็นฐานข้อมูลในการรายงานผลความก้าวหน้า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96261" grpId="0" animBg="1"/>
      <p:bldP spid="96262" grpId="0" animBg="1"/>
      <p:bldP spid="96262" grpId="1" animBg="1"/>
      <p:bldP spid="96263" grpId="0" animBg="1"/>
      <p:bldP spid="96263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569325" cy="881063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0000"/>
              </a:gs>
              <a:gs pos="100000">
                <a:srgbClr val="FF9900"/>
              </a:gs>
            </a:gsLst>
            <a:lin ang="5400000" scaled="1"/>
          </a:gradFill>
          <a:ln w="57150">
            <a:solidFill>
              <a:srgbClr val="FF0000"/>
            </a:solidFill>
            <a:prstDash val="dash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จำนวนมาตรฐาน/ตัวชี้วัดในแต่ละหน่วยการเรียนรู้</a:t>
            </a:r>
          </a:p>
        </p:txBody>
      </p:sp>
      <p:graphicFrame>
        <p:nvGraphicFramePr>
          <p:cNvPr id="97283" name="Group 3"/>
          <p:cNvGraphicFramePr>
            <a:graphicFrameLocks noGrp="1"/>
          </p:cNvGraphicFramePr>
          <p:nvPr/>
        </p:nvGraphicFramePr>
        <p:xfrm>
          <a:off x="395288" y="1741488"/>
          <a:ext cx="8497887" cy="4907280"/>
        </p:xfrm>
        <a:graphic>
          <a:graphicData uri="http://schemas.openxmlformats.org/drawingml/2006/table">
            <a:tbl>
              <a:tblPr/>
              <a:tblGrid>
                <a:gridCol w="1584325"/>
                <a:gridCol w="936625"/>
                <a:gridCol w="989012"/>
                <a:gridCol w="1000125"/>
                <a:gridCol w="996950"/>
                <a:gridCol w="996950"/>
                <a:gridCol w="996950"/>
                <a:gridCol w="996950"/>
              </a:tblGrid>
              <a:tr h="5810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มาตรฐาน/ตัวชี้วัดที่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หน่วยการเรียนรู้ที่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0808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รวม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794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kumimoji="0" lang="th-TH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2</a:t>
                      </a:r>
                      <a:endParaRPr kumimoji="0" lang="th-TH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3</a:t>
                      </a:r>
                      <a:endParaRPr kumimoji="0" lang="th-TH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4</a:t>
                      </a:r>
                      <a:endParaRPr kumimoji="0" lang="th-TH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5</a:t>
                      </a:r>
                      <a:endParaRPr kumimoji="0" lang="th-TH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6</a:t>
                      </a:r>
                      <a:endParaRPr kumimoji="0" lang="th-TH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√</a:t>
                      </a:r>
                      <a:endParaRPr kumimoji="0" lang="th-TH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─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√</a:t>
                      </a:r>
                      <a:endParaRPr kumimoji="0" lang="th-TH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─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─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√</a:t>
                      </a:r>
                      <a:endParaRPr kumimoji="0" lang="th-TH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3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─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√</a:t>
                      </a:r>
                      <a:endParaRPr kumimoji="0" lang="th-TH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√</a:t>
                      </a:r>
                      <a:endParaRPr kumimoji="0" lang="th-TH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─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√</a:t>
                      </a:r>
                      <a:endParaRPr kumimoji="0" lang="th-TH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√</a:t>
                      </a:r>
                      <a:endParaRPr kumimoji="0" lang="th-TH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4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๓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√</a:t>
                      </a:r>
                      <a:endParaRPr kumimoji="0" lang="th-TH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─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√</a:t>
                      </a:r>
                      <a:endParaRPr kumimoji="0" lang="th-TH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√</a:t>
                      </a:r>
                      <a:endParaRPr kumimoji="0" lang="th-TH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√</a:t>
                      </a:r>
                      <a:endParaRPr kumimoji="0" lang="th-TH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√</a:t>
                      </a:r>
                      <a:endParaRPr kumimoji="0" lang="th-TH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5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๔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─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√</a:t>
                      </a:r>
                      <a:endParaRPr kumimoji="0" lang="th-TH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─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√</a:t>
                      </a:r>
                      <a:endParaRPr kumimoji="0" lang="th-TH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─</a:t>
                      </a: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√</a:t>
                      </a:r>
                      <a:endParaRPr kumimoji="0" lang="th-TH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3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รวม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2</a:t>
                      </a:r>
                      <a:endParaRPr kumimoji="0" lang="th-TH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2</a:t>
                      </a:r>
                      <a:endParaRPr kumimoji="0" lang="th-TH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3</a:t>
                      </a:r>
                      <a:endParaRPr kumimoji="0" lang="th-TH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2</a:t>
                      </a:r>
                      <a:endParaRPr kumimoji="0" lang="th-TH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2</a:t>
                      </a:r>
                      <a:endParaRPr kumimoji="0" lang="th-TH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4</a:t>
                      </a:r>
                      <a:endParaRPr kumimoji="0" lang="th-TH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15</a:t>
                      </a:r>
                      <a:endParaRPr kumimoji="0" lang="th-TH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  <a:gradFill rotWithShape="1">
            <a:gsLst>
              <a:gs pos="0">
                <a:srgbClr val="BFB609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28575" cap="flat">
            <a:solidFill>
              <a:srgbClr val="CC0000"/>
            </a:solidFill>
            <a:prstDash val="dash"/>
          </a:ln>
          <a:effectLst>
            <a:outerShdw dist="137372" dir="14178596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5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จัดทำหน่วยการเรียนรู้และแผนการเรียนรู้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589963" cy="5229225"/>
          </a:xfrm>
        </p:spPr>
        <p:txBody>
          <a:bodyPr/>
          <a:lstStyle/>
          <a:p>
            <a:pPr eaLnBrk="1" hangingPunct="1">
              <a:defRPr/>
            </a:pPr>
            <a:r>
              <a:rPr lang="th-TH" sz="4800" b="1" i="1" u="sng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กำหนดภาระงานหรือชิ้นงาน</a:t>
            </a:r>
            <a:r>
              <a:rPr lang="th-TH" sz="4400" b="1" smtClean="0">
                <a:latin typeface="Angsana New" pitchFamily="18" charset="-34"/>
              </a:rPr>
              <a:t>ที่นักเรียนต้องทำส่งเพื่อการประเมินผลรวบยอด โดยภาระงานหรือชิ้นงานต้องครอบคลุมตัวชี้วัดทุกตัวภายในหน่วยการเรียนรู้นั้นๆ</a:t>
            </a:r>
          </a:p>
          <a:p>
            <a:pPr eaLnBrk="1" hangingPunct="1">
              <a:defRPr/>
            </a:pPr>
            <a:r>
              <a:rPr lang="th-TH" sz="5400" b="1" i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กำหนด  </a:t>
            </a:r>
            <a:r>
              <a:rPr lang="en-US" sz="4400" b="1" i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Rubrics</a:t>
            </a:r>
            <a:r>
              <a:rPr lang="th-TH" sz="3600" b="1" smtClean="0">
                <a:latin typeface="Angsana New" pitchFamily="18" charset="-34"/>
              </a:rPr>
              <a:t>  </a:t>
            </a:r>
            <a:r>
              <a:rPr lang="th-TH" sz="4400" b="1" smtClean="0">
                <a:latin typeface="Angsana New" pitchFamily="18" charset="-34"/>
              </a:rPr>
              <a:t> เพื่อใช้ตรวจสอบคุณภาพ          ภาระงานหรือชิ้นงาน ซึ่งแง่มุมหรือด้านแห่งการตรวจสอบต้องครอบคลุมทุกตัวชี้วัด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BFB609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28575" cap="flat">
            <a:solidFill>
              <a:srgbClr val="CC0000"/>
            </a:solidFill>
            <a:prstDash val="dash"/>
          </a:ln>
          <a:effectLst>
            <a:outerShdw dist="137372" dir="14178596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5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จัดทำหน่วยการเรียนรู้และแผนการเรียนรู้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smtClean="0"/>
              <a:t>ถ้าหาก</a:t>
            </a:r>
            <a:r>
              <a:rPr lang="th-TH" sz="4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มี</a:t>
            </a:r>
            <a:r>
              <a:rPr lang="th-TH" sz="4400" b="1" i="1" u="sng" smtClean="0">
                <a:solidFill>
                  <a:srgbClr val="CC0000"/>
                </a:solidFill>
              </a:rPr>
              <a:t>ตัวอย่างผลงานของรุ่นพี่ที่ทำไว้ดีๆ</a:t>
            </a:r>
            <a:r>
              <a:rPr lang="th-TH" sz="4000" b="1" smtClean="0"/>
              <a:t>เป็นตัวอย่าง ควรนำมาให้ดูเป็นตัวอย่าง และควรกระตุ้นให้ทำให้ดีกว่ารุ่นพี่ๆที่ได้ทำไว้</a:t>
            </a:r>
          </a:p>
          <a:p>
            <a:pPr eaLnBrk="1" hangingPunct="1">
              <a:defRPr/>
            </a:pPr>
            <a:r>
              <a:rPr lang="th-TH" sz="4400" b="1" i="1" u="sng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คิดกิจกรรมการฝึก  หรือกิจกรรมการเรียนการสอน</a:t>
            </a:r>
            <a:r>
              <a:rPr lang="th-TH" sz="4000" b="1" smtClean="0"/>
              <a:t> ให้สอดคล้องกับกลุ่มนักเรียน หรือนักเรียนแต่ละบุคคล โดยมีเป้าหมายที่นักเรียนทุกคนต้องสามารถทำผลงานภาระงานได้และมีคุณภาพในระดับที่ได้กำหนดไว้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ChangeArrowheads="1"/>
          </p:cNvSpPr>
          <p:nvPr/>
        </p:nvSpPr>
        <p:spPr bwMode="auto">
          <a:xfrm>
            <a:off x="1187450" y="1643050"/>
            <a:ext cx="6335713" cy="51133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h-TH" sz="2000">
              <a:solidFill>
                <a:schemeClr val="bg1"/>
              </a:solidFill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124075" y="2133600"/>
            <a:ext cx="44640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>
                <a:solidFill>
                  <a:schemeClr val="bg1"/>
                </a:solidFill>
              </a:rPr>
              <a:t>นี่คือหัวใจสำคัญของ        การประเมินเพื่อพัฒนาผู้เรียน   โดยยึดผู้เรียนเป็นสำคัญ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gradFill rotWithShape="1">
            <a:gsLst>
              <a:gs pos="0">
                <a:srgbClr val="BFB609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 w="28575" cap="flat">
            <a:solidFill>
              <a:srgbClr val="CC0000"/>
            </a:solidFill>
            <a:prstDash val="dash"/>
          </a:ln>
          <a:effectLst>
            <a:outerShdw dist="137372" dir="14178596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5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จัดทำหน่วยการเรียนรู้และแผนการเรียนรู้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771650"/>
            <a:ext cx="8229600" cy="3529013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th-TH" sz="4800" b="1" i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คิดแผนการนำข้อมูลย้อนกลับ</a:t>
            </a:r>
            <a:r>
              <a:rPr lang="th-TH" sz="4400" b="1" dirty="0" smtClean="0"/>
              <a:t>   เพื่อ</a:t>
            </a:r>
            <a:r>
              <a:rPr lang="th-TH" sz="4400" b="1" dirty="0" smtClean="0">
                <a:solidFill>
                  <a:srgbClr val="FF0000"/>
                </a:solidFill>
              </a:rPr>
              <a:t>ใช้เป็นฐานในการพัฒนานักเรียนแต่ละบุคคลไว้</a:t>
            </a:r>
            <a:r>
              <a:rPr lang="th-TH" sz="4400" b="1" dirty="0" smtClean="0"/>
              <a:t> ในกรณีที่นักเรียนบางคน</a:t>
            </a:r>
            <a:r>
              <a:rPr lang="th-TH" sz="4400" b="1" i="1" u="sng" dirty="0" smtClean="0">
                <a:solidFill>
                  <a:srgbClr val="008000"/>
                </a:solidFill>
              </a:rPr>
              <a:t>ไม่สามารถทำผลงานนี้ได้สำเร็จ </a:t>
            </a:r>
            <a:r>
              <a:rPr lang="th-TH" sz="4400" b="1" dirty="0" smtClean="0"/>
              <a:t>โดยเก็บข้อมูลไว้ ทุกระยะๆ  แล้ว</a:t>
            </a:r>
            <a:r>
              <a:rPr lang="th-TH" sz="4400" b="1" dirty="0" smtClean="0">
                <a:solidFill>
                  <a:srgbClr val="FF0000"/>
                </a:solidFill>
              </a:rPr>
              <a:t>นำข้อมูลย้อนกลับมาหาวิธีการช่วยเหลือ</a:t>
            </a:r>
            <a:r>
              <a:rPr lang="th-TH" sz="4400" b="1" dirty="0" smtClean="0"/>
              <a:t>พัฒนานักเรียนนั้นๆทันที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50" grpId="1" animBg="1"/>
      <p:bldP spid="104451" grpId="0"/>
      <p:bldP spid="104451" grpId="1"/>
      <p:bldP spid="10445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900113" y="280988"/>
            <a:ext cx="7488237" cy="838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8F4DD7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8F4DD7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400" b="1"/>
              <a:t>องค์ประกอบของหน่วยการเรียนรู้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642350" cy="5222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h-TH" sz="32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h-TH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มาตรฐานการเรียน ตัวชี้วัดและสาระการเรียนรู้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h-TH" sz="3200" b="1"/>
              <a:t> </a:t>
            </a:r>
            <a:r>
              <a:rPr lang="th-TH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ผลงานหรือภาระงาน/ชิ้นงานรวบยอด</a:t>
            </a:r>
            <a:r>
              <a:rPr lang="th-TH" sz="3200" b="1"/>
              <a:t>   ที่จะเป็นหลักฐานยืนยัน	ว่าบรรลุตามมาตรฐาน/ตัวชี้วัดนั้นๆแล้วในระดับคุณภาพที่ยอมรับได้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th-TH" sz="3200" b="1"/>
              <a:t> </a:t>
            </a:r>
            <a:r>
              <a:rPr lang="th-TH" sz="4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กิจกรรมการฝึก/พัฒนา หรือกิจกรรมการเรียนการสอน</a:t>
            </a:r>
            <a:r>
              <a:rPr lang="th-TH" sz="3200" b="1"/>
              <a:t> 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th-TH" sz="3200" b="1"/>
              <a:t> ถ้าจะเขียนให้เห็นเป็นแนวทางการฝึกหรือพัฒนาก็ได้  </a:t>
            </a:r>
          </a:p>
          <a:p>
            <a:pPr lvl="1">
              <a:spcBef>
                <a:spcPct val="50000"/>
              </a:spcBef>
              <a:buFontTx/>
              <a:buChar char="•"/>
              <a:defRPr/>
            </a:pPr>
            <a:r>
              <a:rPr lang="th-TH" sz="3200" b="1"/>
              <a:t> หรือจะเขียนเป็นแผนการเรียนรู้อย่างละเอียดก็ได้</a:t>
            </a:r>
          </a:p>
          <a:p>
            <a:pPr lvl="2">
              <a:spcBef>
                <a:spcPct val="50000"/>
              </a:spcBef>
              <a:defRPr/>
            </a:pPr>
            <a:r>
              <a:rPr lang="th-TH" sz="3200" b="1"/>
              <a:t>(</a:t>
            </a:r>
            <a:r>
              <a:rPr lang="th-TH" sz="2400" b="1"/>
              <a:t>ถ้าเขียนในลักษณะนี้แผนการเรียนรู้จะเป็นส่วนหนึ่งของหน่วยการเรียนรู้นั่นเอง)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71472" y="4429132"/>
            <a:ext cx="8102629" cy="212365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ลักษณะแบบฟอร์มหน่วยการเรียนรู้            </a:t>
            </a:r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และ</a:t>
            </a:r>
            <a:r>
              <a:rPr lang="th-TH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แผนการ</a:t>
            </a:r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เรียนรู้อิงมาตรฐาน</a:t>
            </a:r>
            <a:endParaRPr lang="th-TH" sz="66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0" name="Rectangle 22"/>
          <p:cNvSpPr>
            <a:spLocks noChangeArrowheads="1"/>
          </p:cNvSpPr>
          <p:nvPr/>
        </p:nvSpPr>
        <p:spPr bwMode="auto">
          <a:xfrm>
            <a:off x="179388" y="4652963"/>
            <a:ext cx="8713787" cy="2205037"/>
          </a:xfrm>
          <a:prstGeom prst="rect">
            <a:avLst/>
          </a:prstGeom>
          <a:solidFill>
            <a:srgbClr val="FFFF99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FI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250825" y="3284538"/>
            <a:ext cx="8569325" cy="1165225"/>
          </a:xfrm>
          <a:prstGeom prst="rect">
            <a:avLst/>
          </a:prstGeom>
          <a:solidFill>
            <a:srgbClr val="FFCCFF"/>
          </a:solidFill>
          <a:ln w="28575">
            <a:solidFill>
              <a:srgbClr val="FF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FI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217488" y="1149350"/>
            <a:ext cx="8675687" cy="1944688"/>
          </a:xfrm>
          <a:prstGeom prst="rect">
            <a:avLst/>
          </a:prstGeom>
          <a:solidFill>
            <a:srgbClr val="CCECFF"/>
          </a:solidFill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FI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1042988" y="3403600"/>
            <a:ext cx="7129462" cy="549275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Culminating </a:t>
            </a:r>
            <a:r>
              <a:rPr lang="en-US" sz="1500">
                <a:solidFill>
                  <a:schemeClr val="bg1"/>
                </a:solidFill>
              </a:rPr>
              <a:t> </a:t>
            </a:r>
            <a:r>
              <a:rPr lang="en-US" sz="1500" b="1">
                <a:solidFill>
                  <a:schemeClr val="bg1"/>
                </a:solidFill>
              </a:rPr>
              <a:t>Performance/Product</a:t>
            </a:r>
            <a:r>
              <a:rPr lang="en-US" sz="1500">
                <a:solidFill>
                  <a:schemeClr val="bg1"/>
                </a:solidFill>
              </a:rPr>
              <a:t/>
            </a:r>
            <a:br>
              <a:rPr lang="en-US" sz="1500">
                <a:solidFill>
                  <a:schemeClr val="bg1"/>
                </a:solidFill>
              </a:rPr>
            </a:br>
            <a:r>
              <a:rPr lang="en-US" sz="1500" b="1">
                <a:solidFill>
                  <a:schemeClr val="bg1"/>
                </a:solidFill>
              </a:rPr>
              <a:t>(Evidence of Learning)</a:t>
            </a:r>
            <a:endParaRPr lang="th-TH" sz="1500" b="1">
              <a:solidFill>
                <a:schemeClr val="bg1"/>
              </a:solidFill>
            </a:endParaRP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6084888" y="4149725"/>
            <a:ext cx="2159000" cy="320675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Scoring Guide</a:t>
            </a:r>
            <a:endParaRPr lang="th-TH" sz="1500" b="1">
              <a:solidFill>
                <a:schemeClr val="bg1"/>
              </a:solidFill>
            </a:endParaRP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4205288" y="1281113"/>
            <a:ext cx="3960812" cy="13112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Targeted Standards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</a:rPr>
              <a:t>  Academic Expectations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</a:rPr>
              <a:t>  Major Content</a:t>
            </a:r>
            <a:endParaRPr lang="th-TH" sz="2000">
              <a:solidFill>
                <a:schemeClr val="bg1"/>
              </a:solidFill>
            </a:endParaRP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684213" y="1281113"/>
            <a:ext cx="2303462" cy="1233487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Organizer</a:t>
            </a:r>
            <a:br>
              <a:rPr lang="en-US" sz="15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Life Issue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Or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Problem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Or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Question</a:t>
            </a:r>
            <a:endParaRPr lang="th-TH" sz="1200" b="1">
              <a:solidFill>
                <a:schemeClr val="bg1"/>
              </a:solidFill>
            </a:endParaRP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755650" y="2708275"/>
            <a:ext cx="7164388" cy="320675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Essential  Questions</a:t>
            </a:r>
            <a:endParaRPr lang="th-TH" sz="1500" b="1">
              <a:solidFill>
                <a:schemeClr val="bg1"/>
              </a:solidFill>
            </a:endParaRPr>
          </a:p>
        </p:txBody>
      </p:sp>
      <p:sp>
        <p:nvSpPr>
          <p:cNvPr id="176135" name="Line 7"/>
          <p:cNvSpPr>
            <a:spLocks noChangeShapeType="1"/>
          </p:cNvSpPr>
          <p:nvPr/>
        </p:nvSpPr>
        <p:spPr bwMode="auto">
          <a:xfrm flipH="1">
            <a:off x="2987675" y="1639888"/>
            <a:ext cx="122555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76136" name="Line 8"/>
          <p:cNvSpPr>
            <a:spLocks noChangeShapeType="1"/>
          </p:cNvSpPr>
          <p:nvPr/>
        </p:nvSpPr>
        <p:spPr bwMode="auto">
          <a:xfrm>
            <a:off x="2916238" y="2289175"/>
            <a:ext cx="1296987" cy="15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76137" name="Line 9"/>
          <p:cNvSpPr>
            <a:spLocks noChangeShapeType="1"/>
          </p:cNvSpPr>
          <p:nvPr/>
        </p:nvSpPr>
        <p:spPr bwMode="auto">
          <a:xfrm>
            <a:off x="6227763" y="2565400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>
            <a:off x="4427538" y="30686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>
            <a:off x="7235825" y="3860800"/>
            <a:ext cx="0" cy="2873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755650" y="5065713"/>
            <a:ext cx="1512888" cy="9683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/>
            </a:r>
            <a:br>
              <a:rPr lang="en-US" sz="1000">
                <a:solidFill>
                  <a:schemeClr val="bg1"/>
                </a:solidFill>
              </a:rPr>
            </a:br>
            <a:r>
              <a:rPr lang="en-US" sz="1500" b="1">
                <a:solidFill>
                  <a:schemeClr val="bg1"/>
                </a:solidFill>
              </a:rPr>
              <a:t>Enabling</a:t>
            </a:r>
          </a:p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Knowledge</a:t>
            </a:r>
            <a:br>
              <a:rPr lang="en-US" sz="1500" b="1">
                <a:solidFill>
                  <a:schemeClr val="bg1"/>
                </a:solidFill>
              </a:rPr>
            </a:br>
            <a:endParaRPr lang="th-TH" sz="1000" b="1">
              <a:solidFill>
                <a:schemeClr val="bg1"/>
              </a:solidFill>
            </a:endParaRP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6804025" y="5006975"/>
            <a:ext cx="1800225" cy="9683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/>
            </a:r>
            <a:br>
              <a:rPr lang="en-US" sz="1000">
                <a:solidFill>
                  <a:schemeClr val="bg1"/>
                </a:solidFill>
              </a:rPr>
            </a:br>
            <a:r>
              <a:rPr lang="en-US" sz="1500" b="1">
                <a:solidFill>
                  <a:schemeClr val="bg1"/>
                </a:solidFill>
              </a:rPr>
              <a:t>Enabling</a:t>
            </a:r>
          </a:p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Skills/processes</a:t>
            </a:r>
            <a:br>
              <a:rPr lang="en-US" sz="1500" b="1">
                <a:solidFill>
                  <a:schemeClr val="bg1"/>
                </a:solidFill>
              </a:rPr>
            </a:br>
            <a:endParaRPr lang="th-TH" sz="1000" b="1">
              <a:solidFill>
                <a:schemeClr val="bg1"/>
              </a:solidFill>
            </a:endParaRP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4859338" y="6092825"/>
            <a:ext cx="1728787" cy="3206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Scoring  Guide</a:t>
            </a:r>
            <a:endParaRPr lang="th-TH" sz="1500" b="1">
              <a:solidFill>
                <a:schemeClr val="bg1"/>
              </a:solidFill>
            </a:endParaRPr>
          </a:p>
        </p:txBody>
      </p:sp>
      <p:sp>
        <p:nvSpPr>
          <p:cNvPr id="176145" name="Text Box 17"/>
          <p:cNvSpPr txBox="1">
            <a:spLocks noChangeArrowheads="1"/>
          </p:cNvSpPr>
          <p:nvPr/>
        </p:nvSpPr>
        <p:spPr bwMode="auto">
          <a:xfrm>
            <a:off x="323850" y="6492875"/>
            <a:ext cx="8496300" cy="32067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>
                <a:solidFill>
                  <a:schemeClr val="bg1"/>
                </a:solidFill>
              </a:rPr>
              <a:t>Critical  Resources</a:t>
            </a:r>
            <a:endParaRPr lang="th-TH" sz="1500" b="1">
              <a:solidFill>
                <a:schemeClr val="bg1"/>
              </a:solidFill>
            </a:endParaRPr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>
            <a:off x="2339975" y="5422900"/>
            <a:ext cx="4318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V="1">
            <a:off x="4211638" y="5876925"/>
            <a:ext cx="0" cy="64928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76148" name="Line 20"/>
          <p:cNvSpPr>
            <a:spLocks noChangeShapeType="1"/>
          </p:cNvSpPr>
          <p:nvPr/>
        </p:nvSpPr>
        <p:spPr bwMode="auto">
          <a:xfrm>
            <a:off x="5508625" y="5876925"/>
            <a:ext cx="0" cy="2159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76149" name="Line 21"/>
          <p:cNvSpPr>
            <a:spLocks noChangeShapeType="1"/>
          </p:cNvSpPr>
          <p:nvPr/>
        </p:nvSpPr>
        <p:spPr bwMode="auto">
          <a:xfrm flipH="1" flipV="1">
            <a:off x="6227763" y="5422900"/>
            <a:ext cx="50482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76151" name="Rectangle 23"/>
          <p:cNvSpPr>
            <a:spLocks noChangeArrowheads="1"/>
          </p:cNvSpPr>
          <p:nvPr/>
        </p:nvSpPr>
        <p:spPr bwMode="auto">
          <a:xfrm>
            <a:off x="3203575" y="4868863"/>
            <a:ext cx="2952750" cy="1008062"/>
          </a:xfrm>
          <a:prstGeom prst="rect">
            <a:avLst/>
          </a:prstGeom>
          <a:solidFill>
            <a:srgbClr val="00A8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FI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76152" name="Line 24"/>
          <p:cNvSpPr>
            <a:spLocks noChangeShapeType="1"/>
          </p:cNvSpPr>
          <p:nvPr/>
        </p:nvSpPr>
        <p:spPr bwMode="auto">
          <a:xfrm>
            <a:off x="4398963" y="4437063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76153" name="Rectangle 25"/>
          <p:cNvSpPr>
            <a:spLocks noChangeArrowheads="1"/>
          </p:cNvSpPr>
          <p:nvPr/>
        </p:nvSpPr>
        <p:spPr bwMode="auto">
          <a:xfrm>
            <a:off x="3059113" y="4797425"/>
            <a:ext cx="2952750" cy="1008063"/>
          </a:xfrm>
          <a:prstGeom prst="rect">
            <a:avLst/>
          </a:prstGeom>
          <a:solidFill>
            <a:srgbClr val="0092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FI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76154" name="Text Box 26"/>
          <p:cNvSpPr txBox="1">
            <a:spLocks noChangeArrowheads="1"/>
          </p:cNvSpPr>
          <p:nvPr/>
        </p:nvSpPr>
        <p:spPr bwMode="auto">
          <a:xfrm>
            <a:off x="2959100" y="4724400"/>
            <a:ext cx="2952750" cy="97631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/>
            </a:r>
            <a:br>
              <a:rPr lang="en-US" sz="1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Instructional/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Assessment Activities</a:t>
            </a:r>
            <a:br>
              <a:rPr lang="en-US" sz="2000">
                <a:solidFill>
                  <a:schemeClr val="bg1"/>
                </a:solidFill>
              </a:rPr>
            </a:br>
            <a:endParaRPr lang="th-TH" sz="800">
              <a:solidFill>
                <a:schemeClr val="bg1"/>
              </a:solidFill>
            </a:endParaRPr>
          </a:p>
        </p:txBody>
      </p:sp>
      <p:sp>
        <p:nvSpPr>
          <p:cNvPr id="176155" name="Text Box 27"/>
          <p:cNvSpPr txBox="1">
            <a:spLocks noChangeArrowheads="1"/>
          </p:cNvSpPr>
          <p:nvPr/>
        </p:nvSpPr>
        <p:spPr bwMode="auto">
          <a:xfrm>
            <a:off x="539750" y="620713"/>
            <a:ext cx="1657350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Level:……...</a:t>
            </a:r>
            <a:endParaRPr lang="th-TH" sz="2000">
              <a:solidFill>
                <a:schemeClr val="bg1"/>
              </a:solidFill>
            </a:endParaRPr>
          </a:p>
        </p:txBody>
      </p:sp>
      <p:sp>
        <p:nvSpPr>
          <p:cNvPr id="176156" name="Text Box 28"/>
          <p:cNvSpPr txBox="1">
            <a:spLocks noChangeArrowheads="1"/>
          </p:cNvSpPr>
          <p:nvPr/>
        </p:nvSpPr>
        <p:spPr bwMode="auto">
          <a:xfrm>
            <a:off x="2843213" y="549275"/>
            <a:ext cx="3384550" cy="581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Course</a:t>
            </a:r>
            <a:r>
              <a:rPr lang="en-US" sz="1600">
                <a:solidFill>
                  <a:schemeClr val="bg1"/>
                </a:solidFill>
              </a:rPr>
              <a:t>:………………………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Unit Title</a:t>
            </a:r>
            <a:r>
              <a:rPr lang="en-US" sz="1600">
                <a:solidFill>
                  <a:schemeClr val="bg1"/>
                </a:solidFill>
              </a:rPr>
              <a:t>:</a:t>
            </a:r>
            <a:r>
              <a:rPr lang="th-TH" sz="1600">
                <a:solidFill>
                  <a:schemeClr val="bg1"/>
                </a:solidFill>
              </a:rPr>
              <a:t>..............................</a:t>
            </a:r>
          </a:p>
        </p:txBody>
      </p:sp>
      <p:sp>
        <p:nvSpPr>
          <p:cNvPr id="176157" name="Text Box 29"/>
          <p:cNvSpPr txBox="1">
            <a:spLocks noChangeArrowheads="1"/>
          </p:cNvSpPr>
          <p:nvPr/>
        </p:nvSpPr>
        <p:spPr bwMode="auto">
          <a:xfrm>
            <a:off x="6948488" y="549275"/>
            <a:ext cx="1944687" cy="581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Approximate: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Time:</a:t>
            </a:r>
            <a:r>
              <a:rPr lang="th-TH" sz="1600" b="1">
                <a:solidFill>
                  <a:schemeClr val="bg1"/>
                </a:solidFill>
              </a:rPr>
              <a:t>.................</a:t>
            </a: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395288" y="0"/>
            <a:ext cx="8748712" cy="473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/>
              <a:t>STANDARDS-BASED UNIT OF STUDY PLANNING MAP</a:t>
            </a:r>
            <a:endParaRPr lang="th-TH" sz="2500"/>
          </a:p>
        </p:txBody>
      </p:sp>
      <p:sp>
        <p:nvSpPr>
          <p:cNvPr id="200735" name="Line 31"/>
          <p:cNvSpPr>
            <a:spLocks noChangeShapeType="1"/>
          </p:cNvSpPr>
          <p:nvPr/>
        </p:nvSpPr>
        <p:spPr bwMode="auto">
          <a:xfrm>
            <a:off x="1979613" y="249237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7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7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7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7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50" grpId="0" animBg="1"/>
      <p:bldP spid="176139" grpId="0" animBg="1"/>
      <p:bldP spid="176138" grpId="0" animBg="1"/>
      <p:bldP spid="176130" grpId="0" animBg="1"/>
      <p:bldP spid="176131" grpId="0" animBg="1"/>
      <p:bldP spid="176132" grpId="0" animBg="1"/>
      <p:bldP spid="176133" grpId="0" animBg="1"/>
      <p:bldP spid="176134" grpId="0" animBg="1"/>
      <p:bldP spid="176135" grpId="0" animBg="1"/>
      <p:bldP spid="176136" grpId="0" animBg="1"/>
      <p:bldP spid="176137" grpId="0" animBg="1"/>
      <p:bldP spid="176140" grpId="0" animBg="1"/>
      <p:bldP spid="176141" grpId="0" animBg="1"/>
      <p:bldP spid="176142" grpId="0" animBg="1"/>
      <p:bldP spid="176143" grpId="0" animBg="1"/>
      <p:bldP spid="176144" grpId="0" animBg="1"/>
      <p:bldP spid="176145" grpId="0" animBg="1"/>
      <p:bldP spid="176146" grpId="0" animBg="1"/>
      <p:bldP spid="176147" grpId="0" animBg="1"/>
      <p:bldP spid="176148" grpId="0" animBg="1"/>
      <p:bldP spid="176149" grpId="0" animBg="1"/>
      <p:bldP spid="176151" grpId="0" animBg="1"/>
      <p:bldP spid="176152" grpId="0" animBg="1"/>
      <p:bldP spid="176153" grpId="0" animBg="1"/>
      <p:bldP spid="176154" grpId="0" animBg="1"/>
      <p:bldP spid="176155" grpId="0" animBg="1"/>
      <p:bldP spid="176156" grpId="0" animBg="1"/>
      <p:bldP spid="176157" grpId="0" animBg="1"/>
      <p:bldP spid="176158" grpId="0" animBg="1"/>
      <p:bldP spid="20073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8C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0" y="104775"/>
            <a:ext cx="9144000" cy="1189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>
                <a:latin typeface="Angsana New" pitchFamily="18" charset="-34"/>
              </a:rPr>
              <a:t>หน่วยการเรียนรู้</a:t>
            </a:r>
            <a:r>
              <a:rPr lang="th-TH" sz="6500">
                <a:latin typeface="Angsana New" pitchFamily="18" charset="-34"/>
              </a:rPr>
              <a:t/>
            </a:r>
            <a:br>
              <a:rPr lang="th-TH" sz="6500">
                <a:latin typeface="Angsana New" pitchFamily="18" charset="-34"/>
              </a:rPr>
            </a:br>
            <a:r>
              <a:rPr lang="th-TH" sz="3200" b="1">
                <a:latin typeface="Angsana New" pitchFamily="18" charset="-34"/>
              </a:rPr>
              <a:t>รหัสวิชา</a:t>
            </a:r>
            <a:r>
              <a:rPr lang="th-TH" sz="3200">
                <a:latin typeface="Angsana New" pitchFamily="18" charset="-34"/>
              </a:rPr>
              <a:t>.............</a:t>
            </a:r>
            <a:r>
              <a:rPr lang="th-TH" sz="3200" b="1">
                <a:latin typeface="Angsana New" pitchFamily="18" charset="-34"/>
              </a:rPr>
              <a:t>วิชา</a:t>
            </a:r>
            <a:r>
              <a:rPr lang="th-TH" sz="3200">
                <a:latin typeface="Angsana New" pitchFamily="18" charset="-34"/>
              </a:rPr>
              <a:t>........</a:t>
            </a:r>
            <a:r>
              <a:rPr lang="th-TH" sz="3200" b="1">
                <a:latin typeface="Angsana New" pitchFamily="18" charset="-34"/>
              </a:rPr>
              <a:t>ชั้น</a:t>
            </a:r>
            <a:r>
              <a:rPr lang="th-TH" sz="3200">
                <a:latin typeface="Angsana New" pitchFamily="18" charset="-34"/>
              </a:rPr>
              <a:t> .............</a:t>
            </a:r>
            <a:r>
              <a:rPr lang="th-TH" sz="3200" b="1">
                <a:latin typeface="Angsana New" pitchFamily="18" charset="-34"/>
              </a:rPr>
              <a:t>ชื่อหน่วย</a:t>
            </a:r>
            <a:r>
              <a:rPr lang="th-TH" sz="3200">
                <a:latin typeface="Angsana New" pitchFamily="18" charset="-34"/>
              </a:rPr>
              <a:t>............</a:t>
            </a:r>
            <a:r>
              <a:rPr lang="th-TH" sz="3200" b="1">
                <a:latin typeface="Angsana New" pitchFamily="18" charset="-34"/>
              </a:rPr>
              <a:t>เวลาเรียน</a:t>
            </a:r>
            <a:r>
              <a:rPr lang="th-TH" sz="3200">
                <a:latin typeface="Angsana New" pitchFamily="18" charset="-34"/>
              </a:rPr>
              <a:t>.......</a:t>
            </a:r>
            <a:r>
              <a:rPr lang="th-TH" sz="3200" b="1">
                <a:latin typeface="Angsana New" pitchFamily="18" charset="-34"/>
              </a:rPr>
              <a:t>คะแนน</a:t>
            </a:r>
            <a:r>
              <a:rPr lang="th-TH" sz="3200">
                <a:latin typeface="Angsana New" pitchFamily="18" charset="-34"/>
              </a:rPr>
              <a:t>.........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0" y="1196975"/>
            <a:ext cx="9144000" cy="1008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000" b="1">
                <a:latin typeface="Angsana New" pitchFamily="18" charset="-34"/>
              </a:rPr>
              <a:t>รายวิชาที่นำมาบูรณาการ</a:t>
            </a:r>
            <a:r>
              <a:rPr lang="th-TH" sz="3000">
                <a:latin typeface="Angsana New" pitchFamily="18" charset="-34"/>
              </a:rPr>
              <a:t>  (  ) ท...........   (  )  ค............   (  )  อ...............   (  )  พ................</a:t>
            </a:r>
            <a:br>
              <a:rPr lang="th-TH" sz="3000">
                <a:latin typeface="Angsana New" pitchFamily="18" charset="-34"/>
              </a:rPr>
            </a:br>
            <a:r>
              <a:rPr lang="th-TH" sz="3000">
                <a:latin typeface="Angsana New" pitchFamily="18" charset="-34"/>
              </a:rPr>
              <a:t> (  )  ส................  (  ) ว.....................   (  )  ศ......................   (  )  ง........................  </a:t>
            </a: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0" y="2205038"/>
            <a:ext cx="9144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/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50825" y="2276475"/>
            <a:ext cx="8604250" cy="4457700"/>
          </a:xfrm>
          <a:prstGeom prst="rect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3400" indent="-533400">
              <a:spcBef>
                <a:spcPct val="50000"/>
              </a:spcBef>
              <a:buFontTx/>
              <a:buAutoNum type="arabicPeriod"/>
            </a:pPr>
            <a:r>
              <a:rPr lang="th-TH" sz="3600" b="1">
                <a:solidFill>
                  <a:schemeClr val="bg1"/>
                </a:solidFill>
                <a:latin typeface="Angsana New" pitchFamily="18" charset="-34"/>
              </a:rPr>
              <a:t>มาตรฐานการเรียนรู้/ตัวชี้วัด</a:t>
            </a:r>
          </a:p>
          <a:p>
            <a:pPr marL="533400" indent="-533400">
              <a:spcBef>
                <a:spcPct val="50000"/>
              </a:spcBef>
            </a:pPr>
            <a:r>
              <a:rPr lang="th-TH">
                <a:solidFill>
                  <a:schemeClr val="bg1"/>
                </a:solidFill>
                <a:latin typeface="Angsana New" pitchFamily="18" charset="-34"/>
              </a:rPr>
              <a:t>	 </a:t>
            </a:r>
            <a:r>
              <a:rPr lang="th-TH" b="1">
                <a:solidFill>
                  <a:schemeClr val="bg1"/>
                </a:solidFill>
              </a:rPr>
              <a:t>มาตรฐาน</a:t>
            </a:r>
            <a:r>
              <a:rPr lang="th-TH" b="1">
                <a:solidFill>
                  <a:schemeClr val="bg1"/>
                </a:solidFill>
                <a:latin typeface="Angsana New" pitchFamily="18" charset="-34"/>
              </a:rPr>
              <a:t> /ตัวชี้วัด</a:t>
            </a:r>
            <a:r>
              <a:rPr lang="en-US">
                <a:solidFill>
                  <a:schemeClr val="bg1"/>
                </a:solidFill>
                <a:latin typeface="Angsana New" pitchFamily="18" charset="-34"/>
              </a:rPr>
              <a:t>……………………………………………</a:t>
            </a:r>
          </a:p>
          <a:p>
            <a:pPr marL="533400" indent="-53340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Angsana New" pitchFamily="18" charset="-34"/>
              </a:rPr>
              <a:t>	</a:t>
            </a:r>
            <a:r>
              <a:rPr lang="th-TH" b="1">
                <a:solidFill>
                  <a:schemeClr val="bg1"/>
                </a:solidFill>
                <a:latin typeface="Angsana New" pitchFamily="18" charset="-34"/>
              </a:rPr>
              <a:t>มาตรฐาน/</a:t>
            </a:r>
            <a:r>
              <a:rPr lang="en-US" b="1">
                <a:solidFill>
                  <a:schemeClr val="bg1"/>
                </a:solidFill>
                <a:latin typeface="Angsana New" pitchFamily="18" charset="-34"/>
              </a:rPr>
              <a:t> </a:t>
            </a:r>
            <a:r>
              <a:rPr lang="th-TH" b="1">
                <a:solidFill>
                  <a:schemeClr val="bg1"/>
                </a:solidFill>
                <a:latin typeface="Angsana New" pitchFamily="18" charset="-34"/>
              </a:rPr>
              <a:t>ตัวชี้วัด</a:t>
            </a:r>
            <a:r>
              <a:rPr lang="th-TH">
                <a:solidFill>
                  <a:schemeClr val="bg1"/>
                </a:solidFill>
                <a:latin typeface="Angsana New" pitchFamily="18" charset="-34"/>
              </a:rPr>
              <a:t>.....................................................................</a:t>
            </a:r>
          </a:p>
          <a:p>
            <a:pPr marL="533400" indent="-533400">
              <a:spcBef>
                <a:spcPct val="50000"/>
              </a:spcBef>
            </a:pPr>
            <a:r>
              <a:rPr lang="th-TH">
                <a:solidFill>
                  <a:schemeClr val="bg1"/>
                </a:solidFill>
                <a:latin typeface="Angsana New" pitchFamily="18" charset="-34"/>
              </a:rPr>
              <a:t>	</a:t>
            </a:r>
            <a:r>
              <a:rPr lang="th-TH" b="1">
                <a:solidFill>
                  <a:schemeClr val="bg1"/>
                </a:solidFill>
                <a:latin typeface="Angsana New" pitchFamily="18" charset="-34"/>
              </a:rPr>
              <a:t>มาตรฐาน/ตัวชี้วัด</a:t>
            </a:r>
            <a:r>
              <a:rPr lang="th-TH">
                <a:solidFill>
                  <a:schemeClr val="bg1"/>
                </a:solidFill>
                <a:latin typeface="Angsana New" pitchFamily="18" charset="-34"/>
              </a:rPr>
              <a:t>...................................................................... </a:t>
            </a:r>
            <a:r>
              <a:rPr lang="en-US">
                <a:solidFill>
                  <a:schemeClr val="bg1"/>
                </a:solidFill>
                <a:latin typeface="Angsana New" pitchFamily="18" charset="-34"/>
              </a:rPr>
              <a:t>	</a:t>
            </a:r>
          </a:p>
          <a:p>
            <a:pPr marL="533400" indent="-533400">
              <a:spcBef>
                <a:spcPct val="50000"/>
              </a:spcBef>
              <a:buFontTx/>
              <a:buAutoNum type="arabicPeriod" startAt="2"/>
            </a:pPr>
            <a:r>
              <a:rPr lang="th-TH" sz="3600" b="1">
                <a:solidFill>
                  <a:schemeClr val="bg1"/>
                </a:solidFill>
                <a:latin typeface="Angsana New" pitchFamily="18" charset="-34"/>
              </a:rPr>
              <a:t>สาระการเรียนรู้</a:t>
            </a:r>
          </a:p>
          <a:p>
            <a:pPr marL="533400" indent="-533400">
              <a:spcBef>
                <a:spcPct val="50000"/>
              </a:spcBef>
            </a:pPr>
            <a:r>
              <a:rPr lang="th-TH">
                <a:solidFill>
                  <a:schemeClr val="bg1"/>
                </a:solidFill>
                <a:latin typeface="Angsana New" pitchFamily="18" charset="-34"/>
              </a:rPr>
              <a:t>	</a:t>
            </a:r>
            <a:r>
              <a:rPr lang="en-US">
                <a:solidFill>
                  <a:schemeClr val="bg1"/>
                </a:solidFill>
                <a:latin typeface="Angsana New" pitchFamily="18" charset="-34"/>
              </a:rPr>
              <a:t>2.1 </a:t>
            </a:r>
            <a:r>
              <a:rPr lang="th-TH">
                <a:solidFill>
                  <a:schemeClr val="bg1"/>
                </a:solidFill>
                <a:latin typeface="Angsana New" pitchFamily="18" charset="-34"/>
              </a:rPr>
              <a:t>สาระแกนกลาง................................................................................................</a:t>
            </a:r>
            <a:br>
              <a:rPr lang="th-TH">
                <a:solidFill>
                  <a:schemeClr val="bg1"/>
                </a:solidFill>
                <a:latin typeface="Angsana New" pitchFamily="18" charset="-34"/>
              </a:rPr>
            </a:br>
            <a:r>
              <a:rPr lang="en-US">
                <a:solidFill>
                  <a:schemeClr val="bg1"/>
                </a:solidFill>
                <a:latin typeface="Angsana New" pitchFamily="18" charset="-34"/>
              </a:rPr>
              <a:t>2.2 </a:t>
            </a:r>
            <a:r>
              <a:rPr lang="th-TH">
                <a:solidFill>
                  <a:schemeClr val="bg1"/>
                </a:solidFill>
                <a:latin typeface="Angsana New" pitchFamily="18" charset="-34"/>
              </a:rPr>
              <a:t>สาระท้องถิ่น(อื่น ๆ)........................................................................................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8C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250825" y="198438"/>
            <a:ext cx="8748713" cy="6189662"/>
          </a:xfrm>
          <a:prstGeom prst="rect">
            <a:avLst/>
          </a:prstGeom>
          <a:solidFill>
            <a:srgbClr val="0080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latin typeface="Angsana New" pitchFamily="18" charset="-34"/>
              </a:rPr>
              <a:t>3. </a:t>
            </a:r>
            <a:r>
              <a:rPr lang="th-TH" sz="4000" b="1">
                <a:solidFill>
                  <a:schemeClr val="bg1"/>
                </a:solidFill>
                <a:latin typeface="Angsana New" pitchFamily="18" charset="-34"/>
              </a:rPr>
              <a:t>สาระสำคัญ</a:t>
            </a:r>
          </a:p>
          <a:p>
            <a:pPr marL="357188" indent="-357188">
              <a:spcBef>
                <a:spcPct val="50000"/>
              </a:spcBef>
            </a:pPr>
            <a:r>
              <a:rPr lang="th-TH" b="1">
                <a:solidFill>
                  <a:schemeClr val="bg1"/>
                </a:solidFill>
                <a:latin typeface="Angsana New" pitchFamily="18" charset="-34"/>
              </a:rPr>
              <a:t>	</a:t>
            </a:r>
            <a:r>
              <a:rPr lang="en-US" sz="3200" b="1">
                <a:solidFill>
                  <a:schemeClr val="bg1"/>
                </a:solidFill>
                <a:latin typeface="Angsana New" pitchFamily="18" charset="-34"/>
              </a:rPr>
              <a:t>3.1 </a:t>
            </a:r>
            <a:r>
              <a:rPr lang="th-TH" sz="3200" b="1">
                <a:solidFill>
                  <a:schemeClr val="bg1"/>
                </a:solidFill>
                <a:latin typeface="Angsana New" pitchFamily="18" charset="-34"/>
              </a:rPr>
              <a:t>ความคิดรวบยอด/หลักการ</a:t>
            </a:r>
            <a:r>
              <a:rPr lang="th-TH">
                <a:solidFill>
                  <a:schemeClr val="bg1"/>
                </a:solidFill>
                <a:latin typeface="Angsana New" pitchFamily="18" charset="-34"/>
              </a:rPr>
              <a:t>................................................................... </a:t>
            </a:r>
            <a:br>
              <a:rPr lang="th-TH">
                <a:solidFill>
                  <a:schemeClr val="bg1"/>
                </a:solidFill>
                <a:latin typeface="Angsana New" pitchFamily="18" charset="-34"/>
              </a:rPr>
            </a:br>
            <a:r>
              <a:rPr lang="th-TH">
                <a:solidFill>
                  <a:schemeClr val="bg1"/>
                </a:solidFill>
                <a:latin typeface="Angsana New" pitchFamily="18" charset="-34"/>
              </a:rPr>
              <a:t>........................................................................................................................... </a:t>
            </a:r>
            <a:br>
              <a:rPr lang="th-TH">
                <a:solidFill>
                  <a:schemeClr val="bg1"/>
                </a:solidFill>
                <a:latin typeface="Angsana New" pitchFamily="18" charset="-34"/>
              </a:rPr>
            </a:br>
            <a:r>
              <a:rPr lang="en-US" sz="3200" b="1">
                <a:solidFill>
                  <a:schemeClr val="bg1"/>
                </a:solidFill>
                <a:latin typeface="Angsana New" pitchFamily="18" charset="-34"/>
              </a:rPr>
              <a:t>3.2 </a:t>
            </a:r>
            <a:r>
              <a:rPr lang="th-TH" sz="3200" b="1">
                <a:solidFill>
                  <a:schemeClr val="bg1"/>
                </a:solidFill>
                <a:latin typeface="Angsana New" pitchFamily="18" charset="-34"/>
              </a:rPr>
              <a:t>ทักษะ /กระบวนการ</a:t>
            </a:r>
            <a:r>
              <a:rPr lang="th-TH">
                <a:solidFill>
                  <a:schemeClr val="bg1"/>
                </a:solidFill>
                <a:latin typeface="Angsana New" pitchFamily="18" charset="-34"/>
              </a:rPr>
              <a:t>............................................................................... </a:t>
            </a:r>
            <a:r>
              <a:rPr lang="th-TH" b="1">
                <a:solidFill>
                  <a:schemeClr val="bg1"/>
                </a:solidFill>
                <a:latin typeface="Angsana New" pitchFamily="18" charset="-34"/>
              </a:rPr>
              <a:t/>
            </a:r>
            <a:br>
              <a:rPr lang="th-TH" b="1">
                <a:solidFill>
                  <a:schemeClr val="bg1"/>
                </a:solidFill>
                <a:latin typeface="Angsana New" pitchFamily="18" charset="-34"/>
              </a:rPr>
            </a:br>
            <a:r>
              <a:rPr lang="th-TH">
                <a:solidFill>
                  <a:schemeClr val="bg1"/>
                </a:solidFill>
                <a:latin typeface="Angsana New" pitchFamily="18" charset="-34"/>
              </a:rPr>
              <a:t>...........................................................................................................................             </a:t>
            </a:r>
            <a:r>
              <a:rPr lang="th-TH" sz="3200" b="1">
                <a:solidFill>
                  <a:schemeClr val="bg1"/>
                </a:solidFill>
                <a:latin typeface="Angsana New" pitchFamily="18" charset="-34"/>
              </a:rPr>
              <a:t>3.3 คุณลักษณะอันพึงประสงค์(จิตพิสัยที่ดี</a:t>
            </a:r>
            <a:r>
              <a:rPr lang="th-TH" b="1">
                <a:solidFill>
                  <a:schemeClr val="bg1"/>
                </a:solidFill>
                <a:latin typeface="Angsana New" pitchFamily="18" charset="-34"/>
              </a:rPr>
              <a:t>)</a:t>
            </a:r>
            <a:r>
              <a:rPr lang="th-TH">
                <a:solidFill>
                  <a:schemeClr val="bg1"/>
                </a:solidFill>
                <a:latin typeface="Angsana New" pitchFamily="18" charset="-34"/>
              </a:rPr>
              <a:t>............................................</a:t>
            </a:r>
          </a:p>
          <a:p>
            <a:pPr marL="357188" indent="-357188">
              <a:spcBef>
                <a:spcPct val="50000"/>
              </a:spcBef>
            </a:pPr>
            <a:r>
              <a:rPr lang="en-US" sz="4400" b="1">
                <a:solidFill>
                  <a:schemeClr val="bg1"/>
                </a:solidFill>
                <a:latin typeface="Angsana New" pitchFamily="18" charset="-34"/>
              </a:rPr>
              <a:t>4</a:t>
            </a:r>
            <a:r>
              <a:rPr lang="th-TH" sz="4400" b="1">
                <a:solidFill>
                  <a:schemeClr val="bg1"/>
                </a:solidFill>
                <a:latin typeface="Angsana New" pitchFamily="18" charset="-34"/>
              </a:rPr>
              <a:t>. ชุดคำถามที่สำคัญ</a:t>
            </a:r>
            <a:r>
              <a:rPr lang="th-TH">
                <a:solidFill>
                  <a:schemeClr val="bg1"/>
                </a:solidFill>
                <a:latin typeface="Angsana New" pitchFamily="18" charset="-34"/>
              </a:rPr>
              <a:t>.................................................................................................................... </a:t>
            </a:r>
            <a:br>
              <a:rPr lang="th-TH">
                <a:solidFill>
                  <a:schemeClr val="bg1"/>
                </a:solidFill>
                <a:latin typeface="Angsana New" pitchFamily="18" charset="-34"/>
              </a:rPr>
            </a:br>
            <a:r>
              <a:rPr lang="th-TH">
                <a:solidFill>
                  <a:schemeClr val="bg1"/>
                </a:solidFill>
                <a:latin typeface="Angsana New" pitchFamily="18" charset="-34"/>
              </a:rPr>
              <a:t>....................................................................................................................</a:t>
            </a:r>
          </a:p>
          <a:p>
            <a:pPr marL="357188" indent="-357188">
              <a:spcBef>
                <a:spcPct val="50000"/>
              </a:spcBef>
            </a:pPr>
            <a:r>
              <a:rPr lang="th-TH">
                <a:solidFill>
                  <a:schemeClr val="bg1"/>
                </a:solidFill>
                <a:latin typeface="Angsana New" pitchFamily="18" charset="-34"/>
              </a:rPr>
              <a:t>     .....................................................................................................................     ....................................................................................................................</a:t>
            </a:r>
            <a:endParaRPr lang="th-TH">
              <a:solidFill>
                <a:schemeClr val="bg1"/>
              </a:solidFill>
              <a:latin typeface="Angsana New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9000">
              <a:srgbClr val="7030A0">
                <a:alpha val="72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42844" y="285728"/>
            <a:ext cx="8929718" cy="707886"/>
          </a:xfrm>
          <a:prstGeom prst="rect">
            <a:avLst/>
          </a:prstGeom>
          <a:solidFill>
            <a:srgbClr val="9900CC"/>
          </a:solidFill>
          <a:ln w="9525">
            <a:solidFill>
              <a:srgbClr val="99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What is the difference between assessment and evaluation</a:t>
            </a:r>
            <a:r>
              <a:rPr lang="th-TH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?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68313" y="1798630"/>
            <a:ext cx="8247091" cy="3416320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Assessment</a:t>
            </a: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</a:t>
            </a:r>
            <a:r>
              <a:rPr lang="th-TH" sz="4800" b="1" dirty="0" smtClean="0">
                <a:latin typeface="Angsana New" pitchFamily="18" charset="-34"/>
              </a:rPr>
              <a:t>                                                          	เป็น</a:t>
            </a:r>
            <a:r>
              <a:rPr lang="th-TH" sz="4800" b="1" dirty="0">
                <a:latin typeface="Angsana New" pitchFamily="18" charset="-34"/>
              </a:rPr>
              <a:t>การเก็บสารสนเทศเกี่ยวกับองค์ความรู้ของ</a:t>
            </a:r>
            <a:r>
              <a:rPr lang="th-TH" sz="4800" b="1" dirty="0" smtClean="0">
                <a:latin typeface="Angsana New" pitchFamily="18" charset="-34"/>
              </a:rPr>
              <a:t>นักเรียน  รวมถึง</a:t>
            </a:r>
            <a:r>
              <a:rPr lang="th-TH" sz="4800" b="1" dirty="0">
                <a:latin typeface="Angsana New" pitchFamily="18" charset="-34"/>
              </a:rPr>
              <a:t>ทักษะ </a:t>
            </a:r>
            <a:r>
              <a:rPr lang="th-TH" sz="4800" b="1" dirty="0" smtClean="0">
                <a:latin typeface="Angsana New" pitchFamily="18" charset="-34"/>
              </a:rPr>
              <a:t>    ความสามารถและ  เจต</a:t>
            </a:r>
            <a:r>
              <a:rPr lang="th-TH" sz="4800" b="1" dirty="0">
                <a:latin typeface="Angsana New" pitchFamily="18" charset="-34"/>
              </a:rPr>
              <a:t>คติของนักเรียน 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65000"/>
              <a:lumOff val="35000"/>
            </a:schemeClr>
          </a:solidFill>
        </p:spPr>
        <p:txBody>
          <a:bodyPr/>
          <a:lstStyle/>
          <a:p>
            <a:r>
              <a:rPr lang="th-TH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“</a:t>
            </a:r>
            <a:r>
              <a:rPr lang="th-TH" sz="5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ฝังแน่นอย่างยั่งยืน</a:t>
            </a:r>
            <a:r>
              <a:rPr lang="th-TH" sz="5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”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4500" b="1" dirty="0">
                <a:solidFill>
                  <a:srgbClr val="FFCCFF"/>
                </a:solidFill>
                <a:cs typeface="Angsana New" pitchFamily="18" charset="-34"/>
              </a:rPr>
              <a:t>การฝังแน่นยั่งยืน ใน</a:t>
            </a:r>
            <a:r>
              <a:rPr lang="th-TH" sz="4500" b="1" i="1" dirty="0">
                <a:solidFill>
                  <a:schemeClr val="accent6">
                    <a:lumMod val="20000"/>
                    <a:lumOff val="80000"/>
                  </a:schemeClr>
                </a:solidFill>
                <a:cs typeface="Angsana New" pitchFamily="18" charset="-34"/>
              </a:rPr>
              <a:t>ความหมายของแนวคิดที่สำคัญๆ  ความเข้าใจในสิ่งที่สำคัญๆ </a:t>
            </a:r>
            <a:r>
              <a:rPr lang="th-TH" sz="4500" b="1" dirty="0">
                <a:solidFill>
                  <a:srgbClr val="FFCCFF"/>
                </a:solidFill>
                <a:cs typeface="Angsana New" pitchFamily="18" charset="-34"/>
              </a:rPr>
              <a:t>ที่พวกเราต้องการให้นักเรียน  </a:t>
            </a:r>
            <a:r>
              <a:rPr lang="th-TH" sz="4500" b="1" u="sng" dirty="0">
                <a:solidFill>
                  <a:srgbClr val="FFC000"/>
                </a:solidFill>
                <a:cs typeface="Angsana New" pitchFamily="18" charset="-34"/>
              </a:rPr>
              <a:t>“เก็บบันทึกลงในสมอง”  </a:t>
            </a:r>
            <a:r>
              <a:rPr lang="th-TH" sz="4500" b="1" dirty="0">
                <a:solidFill>
                  <a:srgbClr val="FFCCFF"/>
                </a:solidFill>
                <a:cs typeface="Angsana New" pitchFamily="18" charset="-34"/>
              </a:rPr>
              <a:t>และจดจำรักษาไว้  ภายหลังที่พวกเขาหลงลืมในรายละเอียดต่างๆเรียบร้อยแล้ว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03D4A8">
                <a:alpha val="40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b="1"/>
              <a:t>จาก</a:t>
            </a:r>
            <a:r>
              <a:rPr lang="th-TH" sz="5400" b="1">
                <a:solidFill>
                  <a:srgbClr val="CC0000"/>
                </a:solidFill>
              </a:rPr>
              <a:t>ความเข้าใจ</a:t>
            </a:r>
            <a:r>
              <a:rPr lang="th-TH" sz="5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สู่ชุดคำถาม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71612"/>
            <a:ext cx="8559800" cy="5013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sz="4800" b="1" dirty="0"/>
              <a:t>มาตรฐาน</a:t>
            </a:r>
            <a:r>
              <a:rPr lang="th-TH" sz="4000" b="1" dirty="0"/>
              <a:t> </a:t>
            </a:r>
            <a:r>
              <a:rPr lang="en-US" sz="4000" b="1" dirty="0"/>
              <a:t>:</a:t>
            </a:r>
            <a:r>
              <a:rPr lang="en-US" b="1" dirty="0"/>
              <a:t> </a:t>
            </a:r>
            <a:r>
              <a:rPr lang="th-TH" sz="3600" b="1" dirty="0">
                <a:solidFill>
                  <a:srgbClr val="C00000"/>
                </a:solidFill>
              </a:rPr>
              <a:t>นักเรียนรู้ว่าคุณลักษณะต่างๆทางชีววิทยา</a:t>
            </a:r>
            <a:r>
              <a:rPr lang="th-TH" sz="3600" b="1" dirty="0" smtClean="0">
                <a:solidFill>
                  <a:srgbClr val="C00000"/>
                </a:solidFill>
              </a:rPr>
              <a:t>ถูก	    	                   ถ่ายทอด</a:t>
            </a:r>
            <a:r>
              <a:rPr lang="th-TH" sz="3600" b="1" dirty="0">
                <a:solidFill>
                  <a:srgbClr val="C00000"/>
                </a:solidFill>
              </a:rPr>
              <a:t>ทาง</a:t>
            </a:r>
            <a:r>
              <a:rPr lang="th-TH" sz="3600" b="1" dirty="0" err="1">
                <a:solidFill>
                  <a:srgbClr val="C00000"/>
                </a:solidFill>
              </a:rPr>
              <a:t>บรรพบุรุษ</a:t>
            </a:r>
            <a:r>
              <a:rPr lang="th-TH" sz="3600" b="1" dirty="0">
                <a:solidFill>
                  <a:srgbClr val="C00000"/>
                </a:solidFill>
              </a:rPr>
              <a:t>อย่างต่อเนื่อง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EU:</a:t>
            </a:r>
            <a:r>
              <a:rPr lang="th-TH" sz="4000" b="1" dirty="0">
                <a:solidFill>
                  <a:srgbClr val="008000"/>
                </a:solidFill>
              </a:rPr>
              <a:t>นักเรียนควรเข้าใจว่า ยีน</a:t>
            </a:r>
            <a:r>
              <a:rPr lang="th-TH" sz="3200" b="1" dirty="0">
                <a:solidFill>
                  <a:srgbClr val="008000"/>
                </a:solidFill>
              </a:rPr>
              <a:t>(</a:t>
            </a:r>
            <a:r>
              <a:rPr lang="en-US" sz="3200" b="1" dirty="0">
                <a:solidFill>
                  <a:srgbClr val="008000"/>
                </a:solidFill>
              </a:rPr>
              <a:t>gens</a:t>
            </a:r>
            <a:r>
              <a:rPr lang="th-TH" sz="3200" b="1" dirty="0">
                <a:solidFill>
                  <a:srgbClr val="008000"/>
                </a:solidFill>
              </a:rPr>
              <a:t>)</a:t>
            </a:r>
            <a:r>
              <a:rPr lang="th-TH" sz="4000" b="1" dirty="0">
                <a:solidFill>
                  <a:srgbClr val="008000"/>
                </a:solidFill>
              </a:rPr>
              <a:t>เป็นหน่วย พื้นฐานทางพันธุกรรม มีกระบวนการสืบทอดคุณลักษณะต่างๆหรือลักษณะของพ่อแม่สู่บุตรของตนทาง</a:t>
            </a:r>
            <a:r>
              <a:rPr lang="th-TH" sz="4000" b="1" dirty="0" smtClean="0">
                <a:solidFill>
                  <a:srgbClr val="008000"/>
                </a:solidFill>
              </a:rPr>
              <a:t>ยีน</a:t>
            </a:r>
          </a:p>
          <a:p>
            <a:pPr lvl="1">
              <a:lnSpc>
                <a:spcPct val="90000"/>
              </a:lnSpc>
            </a:pPr>
            <a:endParaRPr lang="th-TH" sz="4000" b="1" dirty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EQ:</a:t>
            </a:r>
            <a:r>
              <a:rPr lang="th-TH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ลักษณะเฉพาะของ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สิ่งมีชีวิตสืบทอดส่งต่อ  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			   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แต่ละ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รุ่น  ทำได้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อย่างไร ?</a:t>
            </a:r>
          </a:p>
        </p:txBody>
      </p:sp>
      <p:pic>
        <p:nvPicPr>
          <p:cNvPr id="171012" name="Picture 4" descr="BRUS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101725" cy="1235075"/>
          </a:xfrm>
          <a:prstGeom prst="rect">
            <a:avLst/>
          </a:prstGeom>
          <a:noFill/>
        </p:spPr>
      </p:pic>
      <p:sp>
        <p:nvSpPr>
          <p:cNvPr id="171013" name="Line 5"/>
          <p:cNvSpPr>
            <a:spLocks noChangeShapeType="1"/>
          </p:cNvSpPr>
          <p:nvPr/>
        </p:nvSpPr>
        <p:spPr bwMode="auto">
          <a:xfrm>
            <a:off x="1547813" y="1268413"/>
            <a:ext cx="712787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bldLvl="5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b="1"/>
              <a:t>     มองหา</a:t>
            </a:r>
            <a:r>
              <a:rPr lang="th-TH" b="1">
                <a:solidFill>
                  <a:srgbClr val="FF3300"/>
                </a:solidFill>
              </a:rPr>
              <a:t>แนวคิดสำคัญๆ</a:t>
            </a:r>
            <a:r>
              <a:rPr lang="th-TH" b="1"/>
              <a:t>จากมาตรฐานการเรียนรู้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17747"/>
            <a:ext cx="8229600" cy="3240079"/>
          </a:xfrm>
        </p:spPr>
        <p:txBody>
          <a:bodyPr/>
          <a:lstStyle/>
          <a:p>
            <a:r>
              <a:rPr lang="th-TH" sz="4800" b="1" dirty="0">
                <a:solidFill>
                  <a:srgbClr val="FF3300"/>
                </a:solidFill>
              </a:rPr>
              <a:t>แนวคิด</a:t>
            </a:r>
            <a:r>
              <a:rPr lang="th-TH" sz="4800" b="1" dirty="0" smtClean="0">
                <a:solidFill>
                  <a:srgbClr val="FF3300"/>
                </a:solidFill>
              </a:rPr>
              <a:t>สำคัญๆ </a:t>
            </a:r>
            <a:r>
              <a:rPr lang="th-TH" sz="4800" b="1" dirty="0" smtClean="0"/>
              <a:t>จะเป็น  </a:t>
            </a:r>
            <a:r>
              <a:rPr lang="th-TH" sz="4800" b="1" i="1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ความคิด</a:t>
            </a:r>
            <a:r>
              <a:rPr lang="th-TH" sz="4800" b="1" i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รวบยอดที่เป็นหัวใจจริงๆ</a:t>
            </a:r>
            <a:r>
              <a:rPr lang="th-TH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800" b="1" dirty="0"/>
              <a:t>ซึ่งสามารถมองหาได้จาก</a:t>
            </a:r>
            <a:r>
              <a:rPr lang="th-TH" sz="4800" b="1" dirty="0">
                <a:solidFill>
                  <a:srgbClr val="800080"/>
                </a:solidFill>
              </a:rPr>
              <a:t>คำนามที่สำคัญ</a:t>
            </a:r>
            <a:r>
              <a:rPr lang="th-TH" sz="4800" b="1" dirty="0"/>
              <a:t>ในข้อความของมาตรฐานการเรียนรู้นั้นๆ</a:t>
            </a:r>
          </a:p>
        </p:txBody>
      </p:sp>
      <p:pic>
        <p:nvPicPr>
          <p:cNvPr id="168964" name="Picture 4" descr="BRUS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1101725" cy="1235075"/>
          </a:xfrm>
          <a:prstGeom prst="rect">
            <a:avLst/>
          </a:prstGeom>
          <a:noFill/>
        </p:spPr>
      </p:pic>
      <p:sp>
        <p:nvSpPr>
          <p:cNvPr id="168965" name="Line 5"/>
          <p:cNvSpPr>
            <a:spLocks noChangeShapeType="1"/>
          </p:cNvSpPr>
          <p:nvPr/>
        </p:nvSpPr>
        <p:spPr bwMode="auto">
          <a:xfrm>
            <a:off x="1547813" y="1268413"/>
            <a:ext cx="712787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rgbClr val="000000">
                <a:alpha val="58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th-TH" sz="5400" b="1" dirty="0"/>
              <a:t>     </a:t>
            </a:r>
            <a:r>
              <a:rPr lang="th-TH" sz="5400" b="1" dirty="0">
                <a:solidFill>
                  <a:srgbClr val="FF3300"/>
                </a:solidFill>
              </a:rPr>
              <a:t>ชุดคำถามที่สำคัญ</a:t>
            </a:r>
            <a:r>
              <a:rPr lang="th-TH" sz="5400" b="1" dirty="0">
                <a:solidFill>
                  <a:schemeClr val="bg1">
                    <a:lumMod val="95000"/>
                  </a:schemeClr>
                </a:solidFill>
              </a:rPr>
              <a:t>มีลักษณะอย่างไร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06" y="1142984"/>
            <a:ext cx="8955088" cy="571501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ควรเป็นคำถามที่กว้างๆ คำถาม</a:t>
            </a:r>
            <a:r>
              <a:rPr lang="th-TH" sz="3600" b="1" u="sng" dirty="0">
                <a:latin typeface="Angsana New" pitchFamily="18" charset="-34"/>
                <a:cs typeface="Angsana New" pitchFamily="18" charset="-34"/>
              </a:rPr>
              <a:t>ปลายเปิด และสัมพันธ์กับหัวข้อ</a:t>
            </a:r>
          </a:p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ใช้คำถามว่า “ </a:t>
            </a:r>
            <a:r>
              <a:rPr lang="th-TH" sz="3600" b="1" u="sng" dirty="0">
                <a:latin typeface="Angsana New" pitchFamily="18" charset="-34"/>
                <a:cs typeface="Angsana New" pitchFamily="18" charset="-34"/>
              </a:rPr>
              <a:t>อย่างไร” และ “ทำไม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”</a:t>
            </a:r>
          </a:p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ให้</a:t>
            </a:r>
            <a:r>
              <a:rPr lang="th-TH" sz="3600" b="1" u="sng" dirty="0">
                <a:latin typeface="Angsana New" pitchFamily="18" charset="-34"/>
                <a:cs typeface="Angsana New" pitchFamily="18" charset="-34"/>
              </a:rPr>
              <a:t>คำนึงถึงระดับที่หลากหลาย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ในระบบพัฒนาการของ </a:t>
            </a:r>
            <a:r>
              <a:rPr lang="en-US" sz="3600" dirty="0">
                <a:latin typeface="Angsana New" pitchFamily="18" charset="-34"/>
                <a:cs typeface="Angsana New" pitchFamily="18" charset="-34"/>
              </a:rPr>
              <a:t>Bloom</a:t>
            </a:r>
          </a:p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ใช้ภาษาให้เหมาะสมกับนักเรียน</a:t>
            </a:r>
          </a:p>
          <a:p>
            <a:r>
              <a:rPr lang="th-TH" sz="3600" b="1" u="sng" dirty="0">
                <a:latin typeface="Angsana New" pitchFamily="18" charset="-34"/>
                <a:cs typeface="Angsana New" pitchFamily="18" charset="-34"/>
              </a:rPr>
              <a:t>มีลำดับขั้น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ตอน เพื่อที่จะให้นำสิ่งหนึ่งไปสู่อีกสิ่งหนึ่งอย่างเป็นธรรมชาติ</a:t>
            </a:r>
          </a:p>
          <a:p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สามารถใช้ได้กับครูผู้สอน </a:t>
            </a:r>
            <a:r>
              <a:rPr lang="th-TH" sz="3600" b="1" u="sng" dirty="0">
                <a:latin typeface="Angsana New" pitchFamily="18" charset="-34"/>
                <a:cs typeface="Angsana New" pitchFamily="18" charset="-34"/>
              </a:rPr>
              <a:t>เพื่อสร้างคำตอบทางด้านเนื้อหา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จากคำถามในหน่วยการเรียนรู้นี้</a:t>
            </a:r>
          </a:p>
          <a:p>
            <a:r>
              <a:rPr lang="th-TH" sz="3600" b="1" u="sng" dirty="0">
                <a:latin typeface="Angsana New" pitchFamily="18" charset="-34"/>
                <a:cs typeface="Angsana New" pitchFamily="18" charset="-34"/>
              </a:rPr>
              <a:t>สามารถแลกเปลี่ยน</a:t>
            </a:r>
            <a:r>
              <a:rPr lang="th-TH" sz="3600" b="1" dirty="0">
                <a:latin typeface="Angsana New" pitchFamily="18" charset="-34"/>
                <a:cs typeface="Angsana New" pitchFamily="18" charset="-34"/>
              </a:rPr>
              <a:t>กับครูผู้สอนคนอื่นๆ</a:t>
            </a:r>
          </a:p>
          <a:p>
            <a:endParaRPr lang="th-TH" sz="36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69988" name="Picture 4" descr="BRUS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0351"/>
            <a:ext cx="852516" cy="882634"/>
          </a:xfrm>
          <a:prstGeom prst="rect">
            <a:avLst/>
          </a:prstGeom>
          <a:noFill/>
        </p:spPr>
      </p:pic>
      <p:sp>
        <p:nvSpPr>
          <p:cNvPr id="169989" name="Line 5"/>
          <p:cNvSpPr>
            <a:spLocks noChangeShapeType="1"/>
          </p:cNvSpPr>
          <p:nvPr/>
        </p:nvSpPr>
        <p:spPr bwMode="auto">
          <a:xfrm>
            <a:off x="1547813" y="1000108"/>
            <a:ext cx="712787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38163"/>
            <a:ext cx="8396287" cy="5873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th-TH" sz="3800" b="1" smtClean="0">
                <a:solidFill>
                  <a:srgbClr val="002252"/>
                </a:solidFill>
              </a:rPr>
              <a:t>คำถามที่สำคัญสำหรับ    </a:t>
            </a:r>
            <a:r>
              <a:rPr lang="en-US" sz="3800" b="1" smtClean="0">
                <a:solidFill>
                  <a:srgbClr val="002252"/>
                </a:solidFill>
                <a:cs typeface="Angsana New" pitchFamily="18" charset="-34"/>
              </a:rPr>
              <a:t>Backwards Design (BD)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500174"/>
            <a:ext cx="8572560" cy="5229225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b="1" dirty="0" smtClean="0">
              <a:cs typeface="Cordia New" pitchFamily="34" charset="-34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700" b="1" dirty="0" smtClean="0">
                <a:cs typeface="Cordia New" pitchFamily="34" charset="-34"/>
              </a:rPr>
              <a:t>BD begins with the end in mind: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>
              <a:cs typeface="Cordia New" pitchFamily="34" charset="-34"/>
            </a:endParaRPr>
          </a:p>
          <a:p>
            <a:pPr lvl="1" eaLnBrk="1" hangingPunct="1"/>
            <a:r>
              <a:rPr lang="en-US" sz="3600" b="1" dirty="0" smtClean="0">
                <a:solidFill>
                  <a:srgbClr val="CC0000"/>
                </a:solidFill>
                <a:cs typeface="Cordia New" pitchFamily="34" charset="-34"/>
              </a:rPr>
              <a:t>What skills do I want my students to master?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500" dirty="0" smtClean="0">
              <a:solidFill>
                <a:srgbClr val="CC0000"/>
              </a:solidFill>
              <a:cs typeface="Cordia New" pitchFamily="34" charset="-34"/>
            </a:endParaRPr>
          </a:p>
          <a:p>
            <a:pPr lvl="1" eaLnBrk="1" hangingPunct="1"/>
            <a:r>
              <a:rPr lang="en-US" sz="3600" b="1" dirty="0" smtClean="0">
                <a:solidFill>
                  <a:srgbClr val="660066"/>
                </a:solidFill>
                <a:cs typeface="Cordia New" pitchFamily="34" charset="-34"/>
              </a:rPr>
              <a:t>How will I know they mastered these skills?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8C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180975" y="765175"/>
            <a:ext cx="8928100" cy="30797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en-US" sz="4000" b="1">
                <a:latin typeface="Angsana New" pitchFamily="18" charset="-34"/>
              </a:rPr>
              <a:t>5. </a:t>
            </a:r>
            <a:r>
              <a:rPr lang="th-TH" sz="4000" b="1">
                <a:latin typeface="Angsana New" pitchFamily="18" charset="-34"/>
              </a:rPr>
              <a:t>หลักฐาน/ผลงาน/การปฏิบัติงานรวบยอด</a:t>
            </a:r>
            <a:r>
              <a:rPr lang="th-TH" sz="3200" b="1">
                <a:latin typeface="Angsana New" pitchFamily="18" charset="-34"/>
              </a:rPr>
              <a:t>(การประเมินผลรวบยอด)</a:t>
            </a:r>
            <a:r>
              <a:rPr lang="th-TH" b="1">
                <a:latin typeface="Angsana New" pitchFamily="18" charset="-34"/>
              </a:rPr>
              <a:t>                    </a:t>
            </a:r>
            <a:r>
              <a:rPr lang="th-TH">
                <a:latin typeface="Angsana New" pitchFamily="18" charset="-34"/>
              </a:rPr>
              <a:t>..................................................................................................................</a:t>
            </a:r>
          </a:p>
          <a:p>
            <a:r>
              <a:rPr lang="th-TH">
                <a:latin typeface="Angsana New" pitchFamily="18" charset="-34"/>
              </a:rPr>
              <a:t>..................................................................................................................</a:t>
            </a:r>
          </a:p>
          <a:p>
            <a:r>
              <a:rPr lang="th-TH">
                <a:latin typeface="Angsana New" pitchFamily="18" charset="-34"/>
              </a:rPr>
              <a:t>.................................................................................................................</a:t>
            </a:r>
          </a:p>
          <a:p>
            <a:r>
              <a:rPr lang="th-TH">
                <a:latin typeface="Angsana New" pitchFamily="18" charset="-34"/>
              </a:rPr>
              <a:t>...................................................................................................................</a:t>
            </a:r>
          </a:p>
          <a:p>
            <a:r>
              <a:rPr lang="th-TH">
                <a:latin typeface="Angsana New" pitchFamily="18" charset="-34"/>
              </a:rPr>
              <a:t> </a:t>
            </a:r>
            <a:r>
              <a:rPr lang="en-US" sz="4400" b="1">
                <a:latin typeface="Angsana New" pitchFamily="18" charset="-34"/>
              </a:rPr>
              <a:t>6</a:t>
            </a:r>
            <a:r>
              <a:rPr lang="th-TH" sz="4400" b="1">
                <a:latin typeface="Angsana New" pitchFamily="18" charset="-34"/>
              </a:rPr>
              <a:t>. แนวทางการให้คะแนน.</a:t>
            </a:r>
            <a:r>
              <a:rPr lang="th-TH" sz="3600" b="1">
                <a:latin typeface="Angsana New" pitchFamily="18" charset="-34"/>
              </a:rPr>
              <a:t> </a:t>
            </a:r>
            <a:r>
              <a:rPr lang="en-US" sz="3600" b="1">
                <a:latin typeface="Angsana New" pitchFamily="18" charset="-34"/>
              </a:rPr>
              <a:t> (RUBRIC)</a:t>
            </a:r>
            <a:endParaRPr lang="th-TH" sz="3600" b="1">
              <a:latin typeface="Angsana New" pitchFamily="18" charset="-34"/>
            </a:endParaRPr>
          </a:p>
        </p:txBody>
      </p:sp>
      <p:graphicFrame>
        <p:nvGraphicFramePr>
          <p:cNvPr id="109571" name="Group 3"/>
          <p:cNvGraphicFramePr>
            <a:graphicFrameLocks noGrp="1"/>
          </p:cNvGraphicFramePr>
          <p:nvPr/>
        </p:nvGraphicFramePr>
        <p:xfrm>
          <a:off x="611188" y="4005263"/>
          <a:ext cx="8255000" cy="2165986"/>
        </p:xfrm>
        <a:graphic>
          <a:graphicData uri="http://schemas.openxmlformats.org/drawingml/2006/table">
            <a:tbl>
              <a:tblPr/>
              <a:tblGrid>
                <a:gridCol w="1938337"/>
                <a:gridCol w="1579563"/>
                <a:gridCol w="1577975"/>
                <a:gridCol w="1579562"/>
                <a:gridCol w="1579563"/>
              </a:tblGrid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ngsana New" pitchFamily="18" charset="-34"/>
                        </a:rPr>
                        <a:t>ด้าน/เกณฑ์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ดีมาก (๔)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D3B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ดี (๓)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5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พอผ่าน (๒)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5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ngsana New" pitchFamily="18" charset="-34"/>
                        </a:rPr>
                        <a:t>ปรับปรุง (๑)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AAEC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9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8C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95288" y="1341438"/>
            <a:ext cx="8424862" cy="50736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  <a:latin typeface="Angsana New" pitchFamily="18" charset="-34"/>
              </a:rPr>
              <a:t>        </a:t>
            </a:r>
            <a:r>
              <a:rPr lang="en-US" sz="3200" b="1">
                <a:solidFill>
                  <a:srgbClr val="339933"/>
                </a:solidFill>
                <a:latin typeface="Angsana New" pitchFamily="18" charset="-34"/>
              </a:rPr>
              <a:t>7.1 </a:t>
            </a:r>
            <a:r>
              <a:rPr lang="th-TH" sz="3200" b="1">
                <a:solidFill>
                  <a:srgbClr val="339933"/>
                </a:solidFill>
                <a:latin typeface="Angsana New" pitchFamily="18" charset="-34"/>
              </a:rPr>
              <a:t>แนวทางการเขียน  </a:t>
            </a:r>
            <a:r>
              <a:rPr lang="th-TH" sz="3200" b="1" u="sng">
                <a:solidFill>
                  <a:srgbClr val="339933"/>
                </a:solidFill>
                <a:latin typeface="Angsana New" pitchFamily="18" charset="-34"/>
              </a:rPr>
              <a:t>แผนการจัดการเรียนรู้ที่ </a:t>
            </a:r>
            <a:r>
              <a:rPr lang="en-US" sz="3200" b="1" u="sng">
                <a:solidFill>
                  <a:srgbClr val="339933"/>
                </a:solidFill>
                <a:latin typeface="Angsana New" pitchFamily="18" charset="-34"/>
              </a:rPr>
              <a:t>1</a:t>
            </a:r>
          </a:p>
          <a:p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	</a:t>
            </a:r>
            <a:r>
              <a:rPr lang="en-US" b="1">
                <a:solidFill>
                  <a:srgbClr val="0000CC"/>
                </a:solidFill>
                <a:latin typeface="Angsana New" pitchFamily="18" charset="-34"/>
              </a:rPr>
              <a:t>7.1.1 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เป้าหมายการเรียนรู้ </a:t>
            </a:r>
            <a:r>
              <a:rPr lang="th-TH" b="1">
                <a:solidFill>
                  <a:srgbClr val="CC0000"/>
                </a:solidFill>
                <a:latin typeface="Angsana New" pitchFamily="18" charset="-34"/>
              </a:rPr>
              <a:t>(ปรับมาจากคำถามที่สำคัญ)</a:t>
            </a:r>
            <a:r>
              <a:rPr lang="th-TH">
                <a:solidFill>
                  <a:srgbClr val="CC0000"/>
                </a:solidFill>
                <a:latin typeface="Angsana New" pitchFamily="18" charset="-34"/>
              </a:rPr>
              <a:t>...................................</a:t>
            </a: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/>
            </a:r>
            <a:br>
              <a:rPr lang="th-TH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                     ..................................................................................................................</a:t>
            </a:r>
            <a:endParaRPr lang="th-TH" b="1">
              <a:solidFill>
                <a:srgbClr val="0000CC"/>
              </a:solidFill>
              <a:latin typeface="Angsana New" pitchFamily="18" charset="-34"/>
            </a:endParaRPr>
          </a:p>
          <a:p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	</a:t>
            </a:r>
            <a:r>
              <a:rPr lang="en-US" b="1">
                <a:solidFill>
                  <a:srgbClr val="0000CC"/>
                </a:solidFill>
                <a:latin typeface="Angsana New" pitchFamily="18" charset="-34"/>
              </a:rPr>
              <a:t>7.1.2 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หลักฐาน/ผลงาน/ปฏิบัติการ</a:t>
            </a: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.................................................................. </a:t>
            </a:r>
            <a:br>
              <a:rPr lang="th-TH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                     ...................................................................................................................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	</a:t>
            </a:r>
            <a:r>
              <a:rPr lang="en-US" b="1">
                <a:solidFill>
                  <a:srgbClr val="0000CC"/>
                </a:solidFill>
                <a:latin typeface="Angsana New" pitchFamily="18" charset="-34"/>
              </a:rPr>
              <a:t>7.1.3 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วิธีการตรวจให้คะแนน</a:t>
            </a: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............................................................................</a:t>
            </a:r>
            <a:br>
              <a:rPr lang="th-TH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                     ..................................................................................................................</a:t>
            </a:r>
          </a:p>
          <a:p>
            <a:r>
              <a:rPr lang="en-US" b="1">
                <a:solidFill>
                  <a:srgbClr val="0000CC"/>
                </a:solidFill>
                <a:latin typeface="Angsana New" pitchFamily="18" charset="-34"/>
              </a:rPr>
              <a:t>	7.1.4 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กิจกรรมการเรียนรู้</a:t>
            </a: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...................................................................................</a:t>
            </a:r>
          </a:p>
          <a:p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                      ..............................................................................................................</a:t>
            </a:r>
          </a:p>
          <a:p>
            <a:r>
              <a:rPr lang="en-US" b="1">
                <a:solidFill>
                  <a:srgbClr val="0000CC"/>
                </a:solidFill>
                <a:latin typeface="Angsana New" pitchFamily="18" charset="-34"/>
              </a:rPr>
              <a:t>	7.1.5 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สื่อการเรียนรู้และแหล่งเรียนรู้</a:t>
            </a: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</a:t>
            </a:r>
          </a:p>
          <a:p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                         ..............................................................................................................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8569325" cy="64135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Angsana New" pitchFamily="18" charset="-34"/>
              </a:rPr>
              <a:t>7</a:t>
            </a:r>
            <a:r>
              <a:rPr lang="th-TH" sz="3600" b="1">
                <a:solidFill>
                  <a:schemeClr val="bg1"/>
                </a:solidFill>
              </a:rPr>
              <a:t>.กิจกรรมการเรียนการสอน การประเมินผล สื่อและแหล่งการเรียนรู้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8C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8569325" cy="5287963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339933"/>
                </a:solidFill>
                <a:latin typeface="Angsana New" pitchFamily="18" charset="-34"/>
              </a:rPr>
              <a:t>7.2 </a:t>
            </a:r>
            <a:r>
              <a:rPr lang="th-TH" sz="3200" b="1">
                <a:solidFill>
                  <a:srgbClr val="339933"/>
                </a:solidFill>
                <a:latin typeface="Angsana New" pitchFamily="18" charset="-34"/>
              </a:rPr>
              <a:t>แนวทางการเขียน </a:t>
            </a:r>
            <a:r>
              <a:rPr lang="th-TH" sz="3200" b="1" u="sng">
                <a:solidFill>
                  <a:srgbClr val="339933"/>
                </a:solidFill>
                <a:latin typeface="Angsana New" pitchFamily="18" charset="-34"/>
              </a:rPr>
              <a:t>แผนการจัดการเรียนรู้ที่ </a:t>
            </a:r>
            <a:r>
              <a:rPr lang="en-US" sz="3200" b="1" u="sng">
                <a:solidFill>
                  <a:srgbClr val="339933"/>
                </a:solidFill>
                <a:latin typeface="Angsana New" pitchFamily="18" charset="-34"/>
              </a:rPr>
              <a:t>2</a:t>
            </a:r>
          </a:p>
          <a:p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	</a:t>
            </a:r>
            <a:r>
              <a:rPr lang="en-US" b="1">
                <a:solidFill>
                  <a:srgbClr val="0000CC"/>
                </a:solidFill>
                <a:latin typeface="Angsana New" pitchFamily="18" charset="-34"/>
              </a:rPr>
              <a:t>7.2.1 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เป้าหมายการเรียนรู้ </a:t>
            </a:r>
            <a:r>
              <a:rPr lang="th-TH" b="1">
                <a:solidFill>
                  <a:srgbClr val="CC0000"/>
                </a:solidFill>
                <a:latin typeface="Angsana New" pitchFamily="18" charset="-34"/>
              </a:rPr>
              <a:t>(ปรับมาจากคำถามที่สำคัญ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)</a:t>
            </a: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</a:t>
            </a:r>
            <a:br>
              <a:rPr lang="th-TH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                          ............................................................................................................</a:t>
            </a:r>
            <a:endParaRPr lang="th-TH" b="1">
              <a:solidFill>
                <a:srgbClr val="0000CC"/>
              </a:solidFill>
              <a:latin typeface="Angsana New" pitchFamily="18" charset="-34"/>
            </a:endParaRPr>
          </a:p>
          <a:p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	</a:t>
            </a:r>
            <a:r>
              <a:rPr lang="en-US" b="1">
                <a:solidFill>
                  <a:srgbClr val="0000CC"/>
                </a:solidFill>
                <a:latin typeface="Angsana New" pitchFamily="18" charset="-34"/>
              </a:rPr>
              <a:t>7.2.2 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หลักฐาน/ผลงาน/ปฏิบัติการ</a:t>
            </a: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................................................................. </a:t>
            </a:r>
            <a:br>
              <a:rPr lang="th-TH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                          ........................................................................................................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	</a:t>
            </a:r>
            <a:r>
              <a:rPr lang="en-US" b="1">
                <a:solidFill>
                  <a:srgbClr val="0000CC"/>
                </a:solidFill>
                <a:latin typeface="Angsana New" pitchFamily="18" charset="-34"/>
              </a:rPr>
              <a:t>7.2.3 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วิธีการตรวจให้คะแนน</a:t>
            </a: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............................................................................</a:t>
            </a:r>
            <a:br>
              <a:rPr lang="th-TH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                          .............................................................................................................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  <a:latin typeface="Angsana New" pitchFamily="18" charset="-34"/>
              </a:rPr>
              <a:t>          7. 2.4 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กิจกรรมการเรียนรู้</a:t>
            </a: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.................................................................................</a:t>
            </a:r>
            <a:br>
              <a:rPr lang="th-TH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.........................................................................................                                                                           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7.2.</a:t>
            </a:r>
            <a:r>
              <a:rPr lang="en-US" b="1">
                <a:solidFill>
                  <a:srgbClr val="0000CC"/>
                </a:solidFill>
                <a:latin typeface="Angsana New" pitchFamily="18" charset="-34"/>
              </a:rPr>
              <a:t>5 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สื่อการเรียนรู้และแหล่งเรียนรู้</a:t>
            </a: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</a:t>
            </a:r>
            <a:br>
              <a:rPr lang="th-TH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....................................................................................................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8C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395288" y="685800"/>
            <a:ext cx="8569325" cy="5773738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339933"/>
                </a:solidFill>
                <a:latin typeface="Angsana New" pitchFamily="18" charset="-34"/>
              </a:rPr>
              <a:t>7.3 </a:t>
            </a:r>
            <a:r>
              <a:rPr lang="th-TH" sz="3200" b="1">
                <a:solidFill>
                  <a:srgbClr val="339933"/>
                </a:solidFill>
                <a:latin typeface="Angsana New" pitchFamily="18" charset="-34"/>
              </a:rPr>
              <a:t>แนวทางการเขียน  </a:t>
            </a:r>
            <a:r>
              <a:rPr lang="th-TH" sz="3200" b="1" u="sng">
                <a:solidFill>
                  <a:srgbClr val="339933"/>
                </a:solidFill>
                <a:latin typeface="Angsana New" pitchFamily="18" charset="-34"/>
              </a:rPr>
              <a:t>แผนการจัดการเรียนรู้ที่ </a:t>
            </a:r>
            <a:r>
              <a:rPr lang="en-US" sz="3200" b="1" u="sng">
                <a:solidFill>
                  <a:srgbClr val="339933"/>
                </a:solidFill>
                <a:latin typeface="Angsana New" pitchFamily="18" charset="-34"/>
              </a:rPr>
              <a:t>3</a:t>
            </a:r>
          </a:p>
          <a:p>
            <a:endParaRPr lang="en-US" sz="3200" b="1" u="sng">
              <a:solidFill>
                <a:srgbClr val="339933"/>
              </a:solidFill>
              <a:latin typeface="Angsana New" pitchFamily="18" charset="-34"/>
            </a:endParaRPr>
          </a:p>
          <a:p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	</a:t>
            </a:r>
            <a:r>
              <a:rPr lang="en-US" b="1">
                <a:solidFill>
                  <a:srgbClr val="0000CC"/>
                </a:solidFill>
                <a:latin typeface="Angsana New" pitchFamily="18" charset="-34"/>
              </a:rPr>
              <a:t>7.3.1 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เป้าหมายการเรียนรู้ </a:t>
            </a:r>
            <a:r>
              <a:rPr lang="th-TH" b="1">
                <a:solidFill>
                  <a:srgbClr val="CC0000"/>
                </a:solidFill>
                <a:latin typeface="Angsana New" pitchFamily="18" charset="-34"/>
              </a:rPr>
              <a:t>(ปรับมาจากคำถามที่สำคัญ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)</a:t>
            </a: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</a:t>
            </a:r>
            <a:br>
              <a:rPr lang="th-TH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                .............................................................................................................................</a:t>
            </a:r>
            <a:endParaRPr lang="th-TH" b="1">
              <a:solidFill>
                <a:srgbClr val="0000CC"/>
              </a:solidFill>
              <a:latin typeface="Angsana New" pitchFamily="18" charset="-34"/>
            </a:endParaRPr>
          </a:p>
          <a:p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	</a:t>
            </a:r>
            <a:r>
              <a:rPr lang="en-US" b="1">
                <a:solidFill>
                  <a:srgbClr val="0000CC"/>
                </a:solidFill>
                <a:latin typeface="Angsana New" pitchFamily="18" charset="-34"/>
              </a:rPr>
              <a:t>7.3.2 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หลักฐาน/ผลงาน/ปฏิบัติการ</a:t>
            </a: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.......................................................................</a:t>
            </a:r>
            <a:br>
              <a:rPr lang="th-TH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               ..............................................................................................................................</a:t>
            </a:r>
            <a:r>
              <a:rPr lang="en-US" b="1">
                <a:solidFill>
                  <a:srgbClr val="0000CC"/>
                </a:solidFill>
              </a:rPr>
              <a:t>	</a:t>
            </a:r>
            <a:r>
              <a:rPr lang="en-US" b="1">
                <a:solidFill>
                  <a:srgbClr val="0000CC"/>
                </a:solidFill>
                <a:latin typeface="Angsana New" pitchFamily="18" charset="-34"/>
              </a:rPr>
              <a:t>7.3.3 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วิธีการตรวจให้คะแนน</a:t>
            </a: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............................................................................</a:t>
            </a:r>
            <a:br>
              <a:rPr lang="th-TH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                ........................................................................................................................</a:t>
            </a:r>
          </a:p>
          <a:p>
            <a:r>
              <a:rPr lang="en-US" b="1">
                <a:solidFill>
                  <a:srgbClr val="0000CC"/>
                </a:solidFill>
                <a:latin typeface="Angsana New" pitchFamily="18" charset="-34"/>
              </a:rPr>
              <a:t>	7.3.4 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กิจกรรมการเรียนรู้</a:t>
            </a: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......................................................................................</a:t>
            </a:r>
            <a:br>
              <a:rPr lang="th-TH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                .........................................................................................................................</a:t>
            </a:r>
          </a:p>
          <a:p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	</a:t>
            </a:r>
            <a:r>
              <a:rPr lang="en-US" b="1">
                <a:solidFill>
                  <a:srgbClr val="0000CC"/>
                </a:solidFill>
                <a:latin typeface="Angsana New" pitchFamily="18" charset="-34"/>
              </a:rPr>
              <a:t>7.3.5 </a:t>
            </a:r>
            <a:r>
              <a:rPr lang="th-TH" b="1">
                <a:solidFill>
                  <a:srgbClr val="0000CC"/>
                </a:solidFill>
                <a:latin typeface="Angsana New" pitchFamily="18" charset="-34"/>
              </a:rPr>
              <a:t>สื่อการเรียนรู้และแหล่งเรียนรู้</a:t>
            </a: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</a:t>
            </a:r>
            <a:br>
              <a:rPr lang="th-TH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>
                <a:solidFill>
                  <a:srgbClr val="0000CC"/>
                </a:solidFill>
                <a:latin typeface="Angsana New" pitchFamily="18" charset="-34"/>
              </a:rPr>
              <a:t>                .....................................................................................................................</a:t>
            </a:r>
            <a:endParaRPr lang="th-TH" b="1">
              <a:solidFill>
                <a:srgbClr val="0000CC"/>
              </a:solidFill>
              <a:latin typeface="Angsana New" pitchFamily="18" charset="-34"/>
            </a:endParaRPr>
          </a:p>
          <a:p>
            <a:endParaRPr lang="th-TH">
              <a:solidFill>
                <a:srgbClr val="0000CC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8C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79388" y="558800"/>
            <a:ext cx="8820150" cy="6326188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baseline="-25000">
                <a:solidFill>
                  <a:srgbClr val="0000FF"/>
                </a:solidFill>
                <a:latin typeface="Angsana New" pitchFamily="18" charset="-34"/>
              </a:rPr>
              <a:t>8.1. </a:t>
            </a:r>
            <a:r>
              <a:rPr lang="th-TH" sz="4800" b="1" baseline="-25000">
                <a:solidFill>
                  <a:srgbClr val="0000FF"/>
                </a:solidFill>
                <a:latin typeface="Angsana New" pitchFamily="18" charset="-34"/>
              </a:rPr>
              <a:t>แผนการจัดการเรียนรู้  แผนที่.... (ชื่อเรื่อง)... เวลา.......ชั่วโมง...... คะแนน</a:t>
            </a:r>
            <a:r>
              <a:rPr lang="th-TH" sz="4800" b="1" baseline="-25000">
                <a:latin typeface="Angsana New" pitchFamily="18" charset="-34"/>
              </a:rPr>
              <a:t> </a:t>
            </a:r>
            <a:br>
              <a:rPr lang="th-TH" sz="4800" b="1" baseline="-25000">
                <a:latin typeface="Angsana New" pitchFamily="18" charset="-34"/>
              </a:rPr>
            </a:br>
            <a:r>
              <a:rPr lang="th-TH" sz="4400" b="1" baseline="-25000">
                <a:solidFill>
                  <a:srgbClr val="008000"/>
                </a:solidFill>
                <a:latin typeface="Angsana New" pitchFamily="18" charset="-34"/>
              </a:rPr>
              <a:t>1. เป้าหมายการเรียนรู้</a:t>
            </a:r>
            <a:r>
              <a:rPr lang="th-TH" sz="4400" baseline="-25000">
                <a:solidFill>
                  <a:srgbClr val="008000"/>
                </a:solidFill>
                <a:latin typeface="Angsana New" pitchFamily="18" charset="-34"/>
              </a:rPr>
              <a:t>(จุดประสงค์).........................................................</a:t>
            </a:r>
            <a:br>
              <a:rPr lang="th-TH" sz="4400" baseline="-25000">
                <a:solidFill>
                  <a:srgbClr val="008000"/>
                </a:solidFill>
                <a:latin typeface="Angsana New" pitchFamily="18" charset="-34"/>
              </a:rPr>
            </a:br>
            <a:r>
              <a:rPr lang="th-TH" sz="4400" baseline="-25000">
                <a:solidFill>
                  <a:srgbClr val="008000"/>
                </a:solidFill>
                <a:latin typeface="Angsana New" pitchFamily="18" charset="-34"/>
              </a:rPr>
              <a:t>...................................................................................................</a:t>
            </a:r>
            <a:br>
              <a:rPr lang="th-TH" sz="4400" baseline="-25000">
                <a:solidFill>
                  <a:srgbClr val="008000"/>
                </a:solidFill>
                <a:latin typeface="Angsana New" pitchFamily="18" charset="-34"/>
              </a:rPr>
            </a:br>
            <a:r>
              <a:rPr lang="th-TH" sz="4400" b="1" baseline="-25000">
                <a:solidFill>
                  <a:srgbClr val="008000"/>
                </a:solidFill>
                <a:latin typeface="Angsana New" pitchFamily="18" charset="-34"/>
              </a:rPr>
              <a:t>2. สาระสำคัญ(</a:t>
            </a:r>
            <a:r>
              <a:rPr lang="en-US" sz="4400" b="1" baseline="-25000">
                <a:solidFill>
                  <a:srgbClr val="008000"/>
                </a:solidFill>
                <a:latin typeface="Angsana New" pitchFamily="18" charset="-34"/>
              </a:rPr>
              <a:t>concepts </a:t>
            </a:r>
            <a:r>
              <a:rPr lang="th-TH" sz="4400" b="1" baseline="-25000">
                <a:solidFill>
                  <a:srgbClr val="008000"/>
                </a:solidFill>
                <a:latin typeface="Angsana New" pitchFamily="18" charset="-34"/>
              </a:rPr>
              <a:t>/ ทักษะ/ กระบวนการ</a:t>
            </a:r>
            <a:r>
              <a:rPr lang="th-TH" sz="4400" baseline="-25000">
                <a:solidFill>
                  <a:srgbClr val="008000"/>
                </a:solidFill>
                <a:latin typeface="Angsana New" pitchFamily="18" charset="-34"/>
              </a:rPr>
              <a:t>)................</a:t>
            </a:r>
            <a:br>
              <a:rPr lang="th-TH" sz="4400" baseline="-25000">
                <a:solidFill>
                  <a:srgbClr val="008000"/>
                </a:solidFill>
                <a:latin typeface="Angsana New" pitchFamily="18" charset="-34"/>
              </a:rPr>
            </a:br>
            <a:r>
              <a:rPr lang="th-TH" sz="4400" baseline="-25000">
                <a:solidFill>
                  <a:srgbClr val="008000"/>
                </a:solidFill>
                <a:latin typeface="Angsana New" pitchFamily="18" charset="-34"/>
              </a:rPr>
              <a:t>....................................................................................................                                              </a:t>
            </a:r>
            <a:r>
              <a:rPr lang="th-TH" sz="4400" b="1" baseline="-25000">
                <a:solidFill>
                  <a:srgbClr val="008000"/>
                </a:solidFill>
                <a:latin typeface="Angsana New" pitchFamily="18" charset="-34"/>
              </a:rPr>
              <a:t>3 สาระการเรียนรู้</a:t>
            </a:r>
            <a:r>
              <a:rPr lang="th-TH" sz="4400" baseline="-25000">
                <a:solidFill>
                  <a:srgbClr val="008000"/>
                </a:solidFill>
                <a:latin typeface="Angsana New" pitchFamily="18" charset="-34"/>
              </a:rPr>
              <a:t>...............................</a:t>
            </a:r>
            <a:r>
              <a:rPr lang="th-TH" sz="4400" baseline="-25000">
                <a:latin typeface="Angsana New" pitchFamily="18" charset="-34"/>
              </a:rPr>
              <a:t/>
            </a:r>
            <a:br>
              <a:rPr lang="th-TH" sz="4400" baseline="-25000">
                <a:latin typeface="Angsana New" pitchFamily="18" charset="-34"/>
              </a:rPr>
            </a:br>
            <a:r>
              <a:rPr lang="th-TH" sz="4400" b="1" baseline="-25000">
                <a:solidFill>
                  <a:srgbClr val="0000CC"/>
                </a:solidFill>
                <a:latin typeface="Angsana New" pitchFamily="18" charset="-34"/>
              </a:rPr>
              <a:t>4 หลักฐาน/ผลงาน/ปฏิบัติการ</a:t>
            </a:r>
            <a:r>
              <a:rPr lang="th-TH" sz="4400" baseline="-25000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</a:t>
            </a:r>
            <a:br>
              <a:rPr lang="th-TH" sz="4400" baseline="-25000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 sz="4400" baseline="-25000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.......................................................................................................</a:t>
            </a:r>
            <a:br>
              <a:rPr lang="th-TH" sz="4400" baseline="-25000">
                <a:solidFill>
                  <a:srgbClr val="0000CC"/>
                </a:solidFill>
                <a:latin typeface="Angsana New" pitchFamily="18" charset="-34"/>
              </a:rPr>
            </a:br>
            <a:r>
              <a:rPr lang="th-TH" sz="4400" b="1" baseline="-25000">
                <a:solidFill>
                  <a:srgbClr val="0000CC"/>
                </a:solidFill>
                <a:latin typeface="Angsana New" pitchFamily="18" charset="-34"/>
              </a:rPr>
              <a:t>5. แนวทางการตรวจให้คะแนน</a:t>
            </a:r>
            <a:r>
              <a:rPr lang="th-TH" sz="4400" baseline="-25000">
                <a:solidFill>
                  <a:srgbClr val="0000CC"/>
                </a:solidFill>
                <a:latin typeface="Angsana New" pitchFamily="18" charset="-34"/>
              </a:rPr>
              <a:t>..................................................</a:t>
            </a:r>
            <a:r>
              <a:rPr lang="th-TH" sz="4400" baseline="-25000">
                <a:latin typeface="Angsana New" pitchFamily="18" charset="-34"/>
              </a:rPr>
              <a:t>.</a:t>
            </a:r>
            <a:br>
              <a:rPr lang="th-TH" sz="4400" baseline="-25000">
                <a:latin typeface="Angsana New" pitchFamily="18" charset="-34"/>
              </a:rPr>
            </a:br>
            <a:r>
              <a:rPr lang="th-TH" sz="4400" b="1" baseline="-25000">
                <a:solidFill>
                  <a:srgbClr val="FF3300"/>
                </a:solidFill>
                <a:latin typeface="Angsana New" pitchFamily="18" charset="-34"/>
              </a:rPr>
              <a:t>6. กิจกรรมการเรียนรู้</a:t>
            </a:r>
            <a: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  <a:t>..................................</a:t>
            </a:r>
            <a:b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</a:br>
            <a: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  <a:t>......................................................................................................</a:t>
            </a:r>
            <a:b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</a:br>
            <a:r>
              <a:rPr lang="th-TH" sz="4400" b="1" baseline="-25000">
                <a:solidFill>
                  <a:srgbClr val="FF3300"/>
                </a:solidFill>
                <a:latin typeface="Angsana New" pitchFamily="18" charset="-34"/>
              </a:rPr>
              <a:t>7 สื่อการเรียนรู้/แหล่งเรียนรู้</a:t>
            </a:r>
            <a: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  <a:t>....................................................</a:t>
            </a:r>
            <a:br>
              <a:rPr lang="th-TH" sz="4400" baseline="-25000">
                <a:solidFill>
                  <a:srgbClr val="FF3300"/>
                </a:solidFill>
                <a:latin typeface="Angsana New" pitchFamily="18" charset="-34"/>
              </a:rPr>
            </a:br>
            <a:r>
              <a:rPr lang="th-TH" sz="4400" b="1" baseline="-25000">
                <a:latin typeface="Angsana New" pitchFamily="18" charset="-34"/>
              </a:rPr>
              <a:t>8. บันทึกผลการจัดการเรียนรู้</a:t>
            </a:r>
            <a:r>
              <a:rPr lang="th-TH" sz="4400" baseline="-25000">
                <a:latin typeface="Angsana New" pitchFamily="18" charset="-34"/>
              </a:rPr>
              <a:t>.......................................</a:t>
            </a:r>
            <a:br>
              <a:rPr lang="th-TH" sz="4400" baseline="-25000">
                <a:latin typeface="Angsana New" pitchFamily="18" charset="-34"/>
              </a:rPr>
            </a:br>
            <a:r>
              <a:rPr lang="th-TH" sz="4400" baseline="-25000">
                <a:latin typeface="Angsana New" pitchFamily="18" charset="-34"/>
              </a:rPr>
              <a:t>..........................................................................................................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179388" y="-26988"/>
            <a:ext cx="8785225" cy="588963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50000">
                <a:schemeClr val="bg1"/>
              </a:gs>
              <a:gs pos="100000">
                <a:srgbClr val="0000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latin typeface="Angsana New" pitchFamily="18" charset="-34"/>
              </a:rPr>
              <a:t>8.</a:t>
            </a:r>
            <a:r>
              <a:rPr lang="en-US" sz="3200" b="1"/>
              <a:t> </a:t>
            </a:r>
            <a:r>
              <a:rPr lang="th-TH" sz="3200" b="1"/>
              <a:t>แผนการจัดการเรียนรู้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5529</Words>
  <Application>Microsoft Office PowerPoint</Application>
  <PresentationFormat>นำเสนอทางหน้าจอ (4:3)</PresentationFormat>
  <Paragraphs>952</Paragraphs>
  <Slides>118</Slides>
  <Notes>11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118</vt:i4>
      </vt:variant>
    </vt:vector>
  </HeadingPairs>
  <TitlesOfParts>
    <vt:vector size="119" baseType="lpstr">
      <vt:lpstr>การออกแบบเริ่มต้น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ลูกศิษย์ของคุณแต่ละคนอยู่ที่ใด?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1.  Behaviorism (1960)</vt:lpstr>
      <vt:lpstr>ภาพนิ่ง 25</vt:lpstr>
      <vt:lpstr>ภาพนิ่ง 26</vt:lpstr>
      <vt:lpstr>ภาพนิ่ง 27</vt:lpstr>
      <vt:lpstr>         2. Cognitivism (1976)</vt:lpstr>
      <vt:lpstr>ภาพนิ่ง 29</vt:lpstr>
      <vt:lpstr>ภาพนิ่ง 30</vt:lpstr>
      <vt:lpstr>ภาพนิ่ง 31</vt:lpstr>
      <vt:lpstr>       3. Constructivism (1990-ปัจจุบัน)</vt:lpstr>
      <vt:lpstr>ภาพนิ่ง 33</vt:lpstr>
      <vt:lpstr>ภาพนิ่ง 34</vt:lpstr>
      <vt:lpstr>Understanding</vt:lpstr>
      <vt:lpstr>Understanding</vt:lpstr>
      <vt:lpstr>ทำไมต้องเปลี่ยนแปลง                                                                      แนวคิดใหม่ของการประเมินผลในชั้นเรียน</vt:lpstr>
      <vt:lpstr>ทำไมต้องเปลี่ยนแปลงในการประเมินผลชั้นเรียน</vt:lpstr>
      <vt:lpstr>ทำไมต้องเปลี่ยนแปลงในการประเมินผลชั้นเรียน</vt:lpstr>
      <vt:lpstr>ทำไมต้องเปลี่ยนแปลงในการประเมินผลชั้นเรียน</vt:lpstr>
      <vt:lpstr>ทำไมต้องเปลี่ยนแปลงในการประเมินผลชั้นเรียน</vt:lpstr>
      <vt:lpstr>ภาพนิ่ง 42</vt:lpstr>
      <vt:lpstr>เป้าหมาย:การประเมินผลในชั้นเรียน</vt:lpstr>
      <vt:lpstr>เป้าหมายการประเมินผลในชั้นเรียน</vt:lpstr>
      <vt:lpstr>ภาพนิ่ง 45</vt:lpstr>
      <vt:lpstr>ภาพนิ่ง 46</vt:lpstr>
      <vt:lpstr>แนวคิดการประเมินผลในชั้นเรียนที่เปลี่ยนไป</vt:lpstr>
      <vt:lpstr>     ลักษณะเป้าหมายผลสัมฤทธิ์ทางการเรียน                 (มาตรฐาน/ตัวชี้วัด)</vt:lpstr>
      <vt:lpstr>ภาพนิ่ง 49</vt:lpstr>
      <vt:lpstr>ภาพนิ่ง 50</vt:lpstr>
      <vt:lpstr>ภาพนิ่ง 51</vt:lpstr>
      <vt:lpstr>รูปแบบ / ลักษณะเครื่องในการประเมินผล</vt:lpstr>
      <vt:lpstr>ภาพนิ่ง 53</vt:lpstr>
      <vt:lpstr>         Selected  Response</vt:lpstr>
      <vt:lpstr>       Constructed     Response</vt:lpstr>
      <vt:lpstr>     Performance Assessment</vt:lpstr>
      <vt:lpstr>                             Informal/Self- Assessment</vt:lpstr>
      <vt:lpstr>การพิจารณาเป้าหมาย และรูปแบบประเมินผล</vt:lpstr>
      <vt:lpstr>ภาพนิ่ง 59</vt:lpstr>
      <vt:lpstr>ภาพนิ่ง 60</vt:lpstr>
      <vt:lpstr>ภาพนิ่ง 61</vt:lpstr>
      <vt:lpstr>ภาพนิ่ง 62</vt:lpstr>
      <vt:lpstr>ภาพนิ่ง 63</vt:lpstr>
      <vt:lpstr>ภาพนิ่ง 64</vt:lpstr>
      <vt:lpstr>ภาพนิ่ง 65</vt:lpstr>
      <vt:lpstr> หน่วยการเรียนรู้</vt:lpstr>
      <vt:lpstr>ภาพนิ่ง 67</vt:lpstr>
      <vt:lpstr>การจัดทำหน่วยการเรียนรู้และแผนการเรียนรู้</vt:lpstr>
      <vt:lpstr>ครูผู้สอนที่ดี จะคิดถึง....</vt:lpstr>
      <vt:lpstr>         การวางแผนการเรียนการสอนและประเมินผล</vt:lpstr>
      <vt:lpstr>ภาพนิ่ง 71</vt:lpstr>
      <vt:lpstr> แท้จริงแล้ว Backward Design คืออะไร</vt:lpstr>
      <vt:lpstr>ขั้นตอนกระบวนการของ Backward Design</vt:lpstr>
      <vt:lpstr>ส่วนดีของ Backwards Design</vt:lpstr>
      <vt:lpstr>ภาพนิ่ง 75</vt:lpstr>
      <vt:lpstr>หัวใจสำคัญของ Backwards Design</vt:lpstr>
      <vt:lpstr>Think with the end in mind, start with assessment</vt:lpstr>
      <vt:lpstr>ภาพนิ่ง 78</vt:lpstr>
      <vt:lpstr>ทำอย่างไร? คิดอย่างไร ?</vt:lpstr>
      <vt:lpstr>ภาพนิ่ง 80</vt:lpstr>
      <vt:lpstr>ภาพนิ่ง 81</vt:lpstr>
      <vt:lpstr>จัดทำหน่วยการเรียนรู้และแผนการเรียนรู้</vt:lpstr>
      <vt:lpstr>จัดทำหน่วยการเรียนรู้และแผนการเรียนรู้</vt:lpstr>
      <vt:lpstr>จัดทำหน่วยการเรียนรู้และแผนการเรียนรู้</vt:lpstr>
      <vt:lpstr>ภาพนิ่ง 85</vt:lpstr>
      <vt:lpstr>ภาพนิ่ง 86</vt:lpstr>
      <vt:lpstr>ภาพนิ่ง 87</vt:lpstr>
      <vt:lpstr>ภาพนิ่ง 88</vt:lpstr>
      <vt:lpstr>ภาพนิ่ง 89</vt:lpstr>
      <vt:lpstr>“ฝังแน่นอย่างยั่งยืน”</vt:lpstr>
      <vt:lpstr>จากความเข้าใจสู่ชุดคำถาม</vt:lpstr>
      <vt:lpstr>     มองหาแนวคิดสำคัญๆจากมาตรฐานการเรียนรู้</vt:lpstr>
      <vt:lpstr>     ชุดคำถามที่สำคัญมีลักษณะอย่างไร</vt:lpstr>
      <vt:lpstr>คำถามที่สำคัญสำหรับ    Backwards Design (BD)</vt:lpstr>
      <vt:lpstr>ภาพนิ่ง 95</vt:lpstr>
      <vt:lpstr>ภาพนิ่ง 96</vt:lpstr>
      <vt:lpstr>ภาพนิ่ง 97</vt:lpstr>
      <vt:lpstr>ภาพนิ่ง 98</vt:lpstr>
      <vt:lpstr>ภาพนิ่ง 99</vt:lpstr>
      <vt:lpstr>ภาพนิ่ง 100</vt:lpstr>
      <vt:lpstr>ภาพนิ่ง 101</vt:lpstr>
      <vt:lpstr>9.  แผนการประเมินผลงานรวบยอด  หน่วยการเรียนรู้ที่....  </vt:lpstr>
      <vt:lpstr>ภาพนิ่ง 103</vt:lpstr>
      <vt:lpstr>ภาพนิ่ง 104</vt:lpstr>
      <vt:lpstr>ภาพนิ่ง 105</vt:lpstr>
      <vt:lpstr>G.R.A.S.P.S.</vt:lpstr>
      <vt:lpstr>ตัวอย่าง  GRASPS  ภาระงานรวบยอด</vt:lpstr>
      <vt:lpstr>ตัวอย่าง GRASPS</vt:lpstr>
      <vt:lpstr>ภาพนิ่ง 109</vt:lpstr>
      <vt:lpstr>Rubric จึงเป็นชุดของกฎเกณฑ์ที่.....</vt:lpstr>
      <vt:lpstr>Basic Rubric Template:</vt:lpstr>
      <vt:lpstr>Template for Holistic Rubrics:</vt:lpstr>
      <vt:lpstr>Template for Analytic Rubrics:</vt:lpstr>
      <vt:lpstr>ใช้  WHERE TO :   ช่วยตัดสินใจในการจัดการเรียนการสอน</vt:lpstr>
      <vt:lpstr>ภาพนิ่ง 115</vt:lpstr>
      <vt:lpstr>ภาพนิ่ง 116</vt:lpstr>
      <vt:lpstr>ภาพนิ่ง 117</vt:lpstr>
      <vt:lpstr>ภาพนิ่ง 118</vt:lpstr>
    </vt:vector>
  </TitlesOfParts>
  <Company>AnimaG Online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tsdadmin</dc:creator>
  <cp:lastModifiedBy>TrueFasterUser</cp:lastModifiedBy>
  <cp:revision>79</cp:revision>
  <dcterms:created xsi:type="dcterms:W3CDTF">2009-08-22T07:51:32Z</dcterms:created>
  <dcterms:modified xsi:type="dcterms:W3CDTF">2011-01-06T11:34:06Z</dcterms:modified>
</cp:coreProperties>
</file>